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1" r:id="rId6"/>
    <p:sldId id="263" r:id="rId7"/>
    <p:sldId id="264" r:id="rId8"/>
    <p:sldId id="271" r:id="rId9"/>
    <p:sldId id="265" r:id="rId10"/>
    <p:sldId id="272" r:id="rId11"/>
    <p:sldId id="273" r:id="rId12"/>
    <p:sldId id="274" r:id="rId13"/>
    <p:sldId id="266" r:id="rId14"/>
    <p:sldId id="277" r:id="rId15"/>
    <p:sldId id="267" r:id="rId16"/>
    <p:sldId id="275" r:id="rId17"/>
    <p:sldId id="276" r:id="rId18"/>
    <p:sldId id="269"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7B68F6-D3AF-41DE-8991-CDE7E9A61E0A}" v="4" dt="2020-10-08T18:41:04.852"/>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1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9C68C52B-6BB4-4907-B71F-D548C57D26E0}" type="datetimeFigureOut">
              <a:rPr lang="tr-TR" smtClean="0"/>
              <a:pPr/>
              <a:t>12.1.2022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D812592-191D-4C1A-87DF-373E71DD5998}" type="slidenum">
              <a:rPr lang="tr-TR" smtClean="0"/>
              <a:pPr/>
              <a:t>‹#›</a:t>
            </a:fld>
            <a:endParaRPr lang="tr-TR"/>
          </a:p>
        </p:txBody>
      </p:sp>
    </p:spTree>
    <p:extLst>
      <p:ext uri="{BB962C8B-B14F-4D97-AF65-F5344CB8AC3E}">
        <p14:creationId xmlns:p14="http://schemas.microsoft.com/office/powerpoint/2010/main" val="2739032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a:t>Asıl başlık stilini düzenlemek için tıklayın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Date Placeholder 2"/>
          <p:cNvSpPr>
            <a:spLocks noGrp="1"/>
          </p:cNvSpPr>
          <p:nvPr>
            <p:ph type="dt" sz="half" idx="10"/>
          </p:nvPr>
        </p:nvSpPr>
        <p:spPr/>
        <p:txBody>
          <a:bodyPr/>
          <a:lstStyle/>
          <a:p>
            <a:fld id="{9C68C52B-6BB4-4907-B71F-D548C57D26E0}" type="datetimeFigureOut">
              <a:rPr lang="tr-TR" smtClean="0"/>
              <a:pPr/>
              <a:t>12.1.2022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D812592-191D-4C1A-87DF-373E71DD5998}" type="slidenum">
              <a:rPr lang="tr-TR" smtClean="0"/>
              <a:pPr/>
              <a:t>‹#›</a:t>
            </a:fld>
            <a:endParaRPr lang="tr-TR"/>
          </a:p>
        </p:txBody>
      </p:sp>
    </p:spTree>
    <p:extLst>
      <p:ext uri="{BB962C8B-B14F-4D97-AF65-F5344CB8AC3E}">
        <p14:creationId xmlns:p14="http://schemas.microsoft.com/office/powerpoint/2010/main" val="237193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9C68C52B-6BB4-4907-B71F-D548C57D26E0}" type="datetimeFigureOut">
              <a:rPr lang="tr-TR" smtClean="0"/>
              <a:pPr/>
              <a:t>12.1.2022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D812592-191D-4C1A-87DF-373E71DD5998}" type="slidenum">
              <a:rPr lang="tr-TR" smtClean="0"/>
              <a:pPr/>
              <a:t>‹#›</a:t>
            </a:fld>
            <a:endParaRPr lang="tr-TR"/>
          </a:p>
        </p:txBody>
      </p:sp>
    </p:spTree>
    <p:extLst>
      <p:ext uri="{BB962C8B-B14F-4D97-AF65-F5344CB8AC3E}">
        <p14:creationId xmlns:p14="http://schemas.microsoft.com/office/powerpoint/2010/main" val="41971271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9C68C52B-6BB4-4907-B71F-D548C57D26E0}" type="datetimeFigureOut">
              <a:rPr lang="tr-TR" smtClean="0"/>
              <a:pPr/>
              <a:t>12.1.2022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D812592-191D-4C1A-87DF-373E71DD5998}"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5922154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9C68C52B-6BB4-4907-B71F-D548C57D26E0}" type="datetimeFigureOut">
              <a:rPr lang="tr-TR" smtClean="0"/>
              <a:pPr/>
              <a:t>12.1.2022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D812592-191D-4C1A-87DF-373E71DD5998}" type="slidenum">
              <a:rPr lang="tr-TR" smtClean="0"/>
              <a:pPr/>
              <a:t>‹#›</a:t>
            </a:fld>
            <a:endParaRPr lang="tr-TR"/>
          </a:p>
        </p:txBody>
      </p:sp>
    </p:spTree>
    <p:extLst>
      <p:ext uri="{BB962C8B-B14F-4D97-AF65-F5344CB8AC3E}">
        <p14:creationId xmlns:p14="http://schemas.microsoft.com/office/powerpoint/2010/main" val="3141505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9C68C52B-6BB4-4907-B71F-D548C57D26E0}" type="datetimeFigureOut">
              <a:rPr lang="tr-TR" smtClean="0"/>
              <a:pPr/>
              <a:t>12.1.2022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D812592-191D-4C1A-87DF-373E71DD5998}"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0455193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a:t>Asıl başlık stilini düzenlemek için tıklayın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9C68C52B-6BB4-4907-B71F-D548C57D26E0}" type="datetimeFigureOut">
              <a:rPr lang="tr-TR" smtClean="0"/>
              <a:pPr/>
              <a:t>12.1.2022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D812592-191D-4C1A-87DF-373E71DD5998}" type="slidenum">
              <a:rPr lang="tr-TR" smtClean="0"/>
              <a:pPr/>
              <a:t>‹#›</a:t>
            </a:fld>
            <a:endParaRPr lang="tr-TR"/>
          </a:p>
        </p:txBody>
      </p:sp>
    </p:spTree>
    <p:extLst>
      <p:ext uri="{BB962C8B-B14F-4D97-AF65-F5344CB8AC3E}">
        <p14:creationId xmlns:p14="http://schemas.microsoft.com/office/powerpoint/2010/main" val="11486683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C68C52B-6BB4-4907-B71F-D548C57D26E0}" type="datetimeFigureOut">
              <a:rPr lang="tr-TR" smtClean="0"/>
              <a:pPr/>
              <a:t>12.1.2022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D812592-191D-4C1A-87DF-373E71DD5998}" type="slidenum">
              <a:rPr lang="tr-TR" smtClean="0"/>
              <a:pPr/>
              <a:t>‹#›</a:t>
            </a:fld>
            <a:endParaRPr lang="tr-TR"/>
          </a:p>
        </p:txBody>
      </p:sp>
    </p:spTree>
    <p:extLst>
      <p:ext uri="{BB962C8B-B14F-4D97-AF65-F5344CB8AC3E}">
        <p14:creationId xmlns:p14="http://schemas.microsoft.com/office/powerpoint/2010/main" val="22940404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C68C52B-6BB4-4907-B71F-D548C57D26E0}" type="datetimeFigureOut">
              <a:rPr lang="tr-TR" smtClean="0"/>
              <a:pPr/>
              <a:t>12.1.2022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D812592-191D-4C1A-87DF-373E71DD5998}" type="slidenum">
              <a:rPr lang="tr-TR" smtClean="0"/>
              <a:pPr/>
              <a:t>‹#›</a:t>
            </a:fld>
            <a:endParaRPr lang="tr-TR"/>
          </a:p>
        </p:txBody>
      </p:sp>
    </p:spTree>
    <p:extLst>
      <p:ext uri="{BB962C8B-B14F-4D97-AF65-F5344CB8AC3E}">
        <p14:creationId xmlns:p14="http://schemas.microsoft.com/office/powerpoint/2010/main" val="2237317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C68C52B-6BB4-4907-B71F-D548C57D26E0}" type="datetimeFigureOut">
              <a:rPr lang="tr-TR" smtClean="0"/>
              <a:pPr/>
              <a:t>12.1.2022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D812592-191D-4C1A-87DF-373E71DD5998}" type="slidenum">
              <a:rPr lang="tr-TR" smtClean="0"/>
              <a:pPr/>
              <a:t>‹#›</a:t>
            </a:fld>
            <a:endParaRPr lang="tr-TR"/>
          </a:p>
        </p:txBody>
      </p:sp>
    </p:spTree>
    <p:extLst>
      <p:ext uri="{BB962C8B-B14F-4D97-AF65-F5344CB8AC3E}">
        <p14:creationId xmlns:p14="http://schemas.microsoft.com/office/powerpoint/2010/main" val="4213553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9C68C52B-6BB4-4907-B71F-D548C57D26E0}" type="datetimeFigureOut">
              <a:rPr lang="tr-TR" smtClean="0"/>
              <a:pPr/>
              <a:t>12.1.2022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D812592-191D-4C1A-87DF-373E71DD5998}" type="slidenum">
              <a:rPr lang="tr-TR" smtClean="0"/>
              <a:pPr/>
              <a:t>‹#›</a:t>
            </a:fld>
            <a:endParaRPr lang="tr-TR"/>
          </a:p>
        </p:txBody>
      </p:sp>
    </p:spTree>
    <p:extLst>
      <p:ext uri="{BB962C8B-B14F-4D97-AF65-F5344CB8AC3E}">
        <p14:creationId xmlns:p14="http://schemas.microsoft.com/office/powerpoint/2010/main" val="1677603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C68C52B-6BB4-4907-B71F-D548C57D26E0}" type="datetimeFigureOut">
              <a:rPr lang="tr-TR" smtClean="0"/>
              <a:pPr/>
              <a:t>12.1.2022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D812592-191D-4C1A-87DF-373E71DD5998}" type="slidenum">
              <a:rPr lang="tr-TR" smtClean="0"/>
              <a:pPr/>
              <a:t>‹#›</a:t>
            </a:fld>
            <a:endParaRPr lang="tr-TR"/>
          </a:p>
        </p:txBody>
      </p:sp>
    </p:spTree>
    <p:extLst>
      <p:ext uri="{BB962C8B-B14F-4D97-AF65-F5344CB8AC3E}">
        <p14:creationId xmlns:p14="http://schemas.microsoft.com/office/powerpoint/2010/main" val="3095164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C68C52B-6BB4-4907-B71F-D548C57D26E0}" type="datetimeFigureOut">
              <a:rPr lang="tr-TR" smtClean="0"/>
              <a:pPr/>
              <a:t>12.1.2022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D812592-191D-4C1A-87DF-373E71DD5998}" type="slidenum">
              <a:rPr lang="tr-TR" smtClean="0"/>
              <a:pPr/>
              <a:t>‹#›</a:t>
            </a:fld>
            <a:endParaRPr lang="tr-TR"/>
          </a:p>
        </p:txBody>
      </p:sp>
    </p:spTree>
    <p:extLst>
      <p:ext uri="{BB962C8B-B14F-4D97-AF65-F5344CB8AC3E}">
        <p14:creationId xmlns:p14="http://schemas.microsoft.com/office/powerpoint/2010/main" val="3343431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C68C52B-6BB4-4907-B71F-D548C57D26E0}" type="datetimeFigureOut">
              <a:rPr lang="tr-TR" smtClean="0"/>
              <a:pPr/>
              <a:t>12.1.2022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D812592-191D-4C1A-87DF-373E71DD5998}" type="slidenum">
              <a:rPr lang="tr-TR" smtClean="0"/>
              <a:pPr/>
              <a:t>‹#›</a:t>
            </a:fld>
            <a:endParaRPr lang="tr-TR"/>
          </a:p>
        </p:txBody>
      </p:sp>
    </p:spTree>
    <p:extLst>
      <p:ext uri="{BB962C8B-B14F-4D97-AF65-F5344CB8AC3E}">
        <p14:creationId xmlns:p14="http://schemas.microsoft.com/office/powerpoint/2010/main" val="2502630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68C52B-6BB4-4907-B71F-D548C57D26E0}" type="datetimeFigureOut">
              <a:rPr lang="tr-TR" smtClean="0"/>
              <a:pPr/>
              <a:t>12.1.2022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D812592-191D-4C1A-87DF-373E71DD5998}" type="slidenum">
              <a:rPr lang="tr-TR" smtClean="0"/>
              <a:pPr/>
              <a:t>‹#›</a:t>
            </a:fld>
            <a:endParaRPr lang="tr-TR"/>
          </a:p>
        </p:txBody>
      </p:sp>
    </p:spTree>
    <p:extLst>
      <p:ext uri="{BB962C8B-B14F-4D97-AF65-F5344CB8AC3E}">
        <p14:creationId xmlns:p14="http://schemas.microsoft.com/office/powerpoint/2010/main" val="1498511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C68C52B-6BB4-4907-B71F-D548C57D26E0}" type="datetimeFigureOut">
              <a:rPr lang="tr-TR" smtClean="0"/>
              <a:pPr/>
              <a:t>12.1.2022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D812592-191D-4C1A-87DF-373E71DD5998}" type="slidenum">
              <a:rPr lang="tr-TR" smtClean="0"/>
              <a:pPr/>
              <a:t>‹#›</a:t>
            </a:fld>
            <a:endParaRPr lang="tr-TR"/>
          </a:p>
        </p:txBody>
      </p:sp>
    </p:spTree>
    <p:extLst>
      <p:ext uri="{BB962C8B-B14F-4D97-AF65-F5344CB8AC3E}">
        <p14:creationId xmlns:p14="http://schemas.microsoft.com/office/powerpoint/2010/main" val="1311592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a:t>Asıl başlık stilini düzenlemek için tıklayın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C68C52B-6BB4-4907-B71F-D548C57D26E0}" type="datetimeFigureOut">
              <a:rPr lang="tr-TR" smtClean="0"/>
              <a:pPr/>
              <a:t>12.1.2022</a:t>
            </a:fld>
            <a:endParaRPr lang="tr-TR"/>
          </a:p>
        </p:txBody>
      </p:sp>
      <p:sp>
        <p:nvSpPr>
          <p:cNvPr id="6" name="Footer Placeholder 5"/>
          <p:cNvSpPr>
            <a:spLocks noGrp="1"/>
          </p:cNvSpPr>
          <p:nvPr>
            <p:ph type="ftr" sz="quarter" idx="11"/>
          </p:nvPr>
        </p:nvSpPr>
        <p:spPr>
          <a:xfrm>
            <a:off x="533400" y="6172200"/>
            <a:ext cx="5811724" cy="365125"/>
          </a:xfrm>
        </p:spPr>
        <p:txBody>
          <a:bodyPr/>
          <a:lstStyle/>
          <a:p>
            <a:endParaRPr lang="tr-TR"/>
          </a:p>
        </p:txBody>
      </p:sp>
      <p:sp>
        <p:nvSpPr>
          <p:cNvPr id="7" name="Slide Number Placeholder 6"/>
          <p:cNvSpPr>
            <a:spLocks noGrp="1"/>
          </p:cNvSpPr>
          <p:nvPr>
            <p:ph type="sldNum" sz="quarter" idx="12"/>
          </p:nvPr>
        </p:nvSpPr>
        <p:spPr/>
        <p:txBody>
          <a:bodyPr/>
          <a:lstStyle/>
          <a:p>
            <a:fld id="{5D812592-191D-4C1A-87DF-373E71DD5998}" type="slidenum">
              <a:rPr lang="tr-TR" smtClean="0"/>
              <a:pPr/>
              <a:t>‹#›</a:t>
            </a:fld>
            <a:endParaRPr lang="tr-TR"/>
          </a:p>
        </p:txBody>
      </p:sp>
    </p:spTree>
    <p:extLst>
      <p:ext uri="{BB962C8B-B14F-4D97-AF65-F5344CB8AC3E}">
        <p14:creationId xmlns:p14="http://schemas.microsoft.com/office/powerpoint/2010/main" val="1071972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9C68C52B-6BB4-4907-B71F-D548C57D26E0}" type="datetimeFigureOut">
              <a:rPr lang="tr-TR" smtClean="0"/>
              <a:pPr/>
              <a:t>12.1.2022</a:t>
            </a:fld>
            <a:endParaRPr lang="tr-T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5D812592-191D-4C1A-87DF-373E71DD5998}" type="slidenum">
              <a:rPr lang="tr-TR" smtClean="0"/>
              <a:pPr/>
              <a:t>‹#›</a:t>
            </a:fld>
            <a:endParaRPr lang="tr-TR"/>
          </a:p>
        </p:txBody>
      </p:sp>
    </p:spTree>
    <p:extLst>
      <p:ext uri="{BB962C8B-B14F-4D97-AF65-F5344CB8AC3E}">
        <p14:creationId xmlns:p14="http://schemas.microsoft.com/office/powerpoint/2010/main" val="198989616"/>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mim-eut.gazi.edu.tr/posts/view/title/staj-formlari-93082"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1 Başlık"/>
          <p:cNvSpPr>
            <a:spLocks noGrp="1"/>
          </p:cNvSpPr>
          <p:nvPr>
            <p:ph type="ctrTitle"/>
          </p:nvPr>
        </p:nvSpPr>
        <p:spPr>
          <a:xfrm>
            <a:off x="544016" y="1556792"/>
            <a:ext cx="7772400" cy="2243152"/>
          </a:xfrm>
        </p:spPr>
        <p:txBody>
          <a:bodyPr>
            <a:normAutofit/>
          </a:bodyPr>
          <a:lstStyle/>
          <a:p>
            <a:r>
              <a:rPr lang="tr-TR" sz="3200" dirty="0"/>
              <a:t>YAZ STAJI </a:t>
            </a:r>
            <a:br>
              <a:rPr lang="tr-TR" sz="3200" dirty="0"/>
            </a:br>
            <a:r>
              <a:rPr lang="tr-TR" sz="3200" dirty="0"/>
              <a:t>BAŞVURU ve DEĞERLENDİRME AŞAMALARI</a:t>
            </a:r>
          </a:p>
        </p:txBody>
      </p:sp>
      <p:sp>
        <p:nvSpPr>
          <p:cNvPr id="6" name="Metin kutusu 5">
            <a:extLst>
              <a:ext uri="{FF2B5EF4-FFF2-40B4-BE49-F238E27FC236}">
                <a16:creationId xmlns:a16="http://schemas.microsoft.com/office/drawing/2014/main" id="{13EC2F83-E088-4C4E-9B56-42E357D951C7}"/>
              </a:ext>
            </a:extLst>
          </p:cNvPr>
          <p:cNvSpPr txBox="1"/>
          <p:nvPr/>
        </p:nvSpPr>
        <p:spPr>
          <a:xfrm>
            <a:off x="544016" y="560519"/>
            <a:ext cx="6949308" cy="923330"/>
          </a:xfrm>
          <a:prstGeom prst="rect">
            <a:avLst/>
          </a:prstGeom>
          <a:noFill/>
        </p:spPr>
        <p:txBody>
          <a:bodyPr wrap="square" rtlCol="0">
            <a:spAutoFit/>
          </a:bodyPr>
          <a:lstStyle/>
          <a:p>
            <a:r>
              <a:rPr lang="tr-TR" dirty="0">
                <a:solidFill>
                  <a:schemeClr val="tx2">
                    <a:lumMod val="90000"/>
                  </a:schemeClr>
                </a:solidFill>
                <a:latin typeface="Futura Md" panose="020B0602020204020303" pitchFamily="34" charset="0"/>
              </a:rPr>
              <a:t>GAZİ ÜNİVERSİTESİ</a:t>
            </a:r>
          </a:p>
          <a:p>
            <a:r>
              <a:rPr lang="tr-TR" dirty="0">
                <a:solidFill>
                  <a:schemeClr val="tx2">
                    <a:lumMod val="90000"/>
                  </a:schemeClr>
                </a:solidFill>
                <a:latin typeface="Futura Md" panose="020B0602020204020303" pitchFamily="34" charset="0"/>
              </a:rPr>
              <a:t>MİMARLIK FAKÜLTESİ</a:t>
            </a:r>
          </a:p>
          <a:p>
            <a:r>
              <a:rPr lang="tr-TR" dirty="0">
                <a:solidFill>
                  <a:schemeClr val="tx2">
                    <a:lumMod val="90000"/>
                  </a:schemeClr>
                </a:solidFill>
                <a:latin typeface="Futura Md" panose="020B0602020204020303" pitchFamily="34" charset="0"/>
              </a:rPr>
              <a:t>ENDÜSTRİYEL TASARIM BÖLÜMÜ</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5"/>
            <a:ext cx="4309494" cy="732614"/>
          </a:xfrm>
        </p:spPr>
        <p:txBody>
          <a:bodyPr>
            <a:normAutofit/>
          </a:bodyPr>
          <a:lstStyle/>
          <a:p>
            <a:r>
              <a:rPr lang="tr-TR" sz="2400" dirty="0">
                <a:solidFill>
                  <a:schemeClr val="accent1">
                    <a:lumMod val="75000"/>
                  </a:schemeClr>
                </a:solidFill>
              </a:rPr>
              <a:t>STAJ AŞAMALARI</a:t>
            </a:r>
          </a:p>
        </p:txBody>
      </p:sp>
      <p:sp>
        <p:nvSpPr>
          <p:cNvPr id="3" name="2 İçerik Yer Tutucusu"/>
          <p:cNvSpPr>
            <a:spLocks noGrp="1"/>
          </p:cNvSpPr>
          <p:nvPr>
            <p:ph idx="1"/>
          </p:nvPr>
        </p:nvSpPr>
        <p:spPr>
          <a:xfrm>
            <a:off x="428596" y="723500"/>
            <a:ext cx="8258204" cy="3857628"/>
          </a:xfrm>
        </p:spPr>
        <p:txBody>
          <a:bodyPr>
            <a:normAutofit/>
          </a:bodyPr>
          <a:lstStyle/>
          <a:p>
            <a:pPr algn="just"/>
            <a:r>
              <a:rPr lang="tr-TR" sz="1600" dirty="0">
                <a:solidFill>
                  <a:schemeClr val="tx1"/>
                </a:solidFill>
              </a:rPr>
              <a:t>Staj bitiminde, Gazi Üniversitesi Mimarlık Fakültesi Endüstriyel Tasarım Bölümü Staj Usul ve </a:t>
            </a:r>
            <a:r>
              <a:rPr lang="tr-TR" sz="1600" dirty="0" err="1">
                <a:solidFill>
                  <a:schemeClr val="tx1"/>
                </a:solidFill>
              </a:rPr>
              <a:t>Esasları'na</a:t>
            </a:r>
            <a:r>
              <a:rPr lang="tr-TR" sz="1600" dirty="0">
                <a:solidFill>
                  <a:schemeClr val="tx1"/>
                </a:solidFill>
              </a:rPr>
              <a:t> uygun olarak hazırlanan </a:t>
            </a:r>
            <a:r>
              <a:rPr lang="tr-TR" sz="1600" b="1" dirty="0">
                <a:solidFill>
                  <a:schemeClr val="tx1"/>
                </a:solidFill>
              </a:rPr>
              <a:t>"staj dosyası"</a:t>
            </a:r>
            <a:r>
              <a:rPr lang="tr-TR" sz="1600" dirty="0">
                <a:solidFill>
                  <a:schemeClr val="tx1"/>
                </a:solidFill>
              </a:rPr>
              <a:t>, staj yapılan kurumdaki eğitici personele imzalatılarak, Akademik takvime göre </a:t>
            </a:r>
            <a:r>
              <a:rPr lang="tr-TR" sz="1600" b="1" u="sng" dirty="0">
                <a:solidFill>
                  <a:schemeClr val="tx1"/>
                </a:solidFill>
              </a:rPr>
              <a:t>güz yarılının </a:t>
            </a:r>
            <a:r>
              <a:rPr lang="tr-TR" sz="1600" b="1" u="sng" dirty="0" smtClean="0">
                <a:solidFill>
                  <a:schemeClr val="tx1"/>
                </a:solidFill>
              </a:rPr>
              <a:t>1.haftasının </a:t>
            </a:r>
            <a:r>
              <a:rPr lang="tr-TR" sz="1600" b="1" u="sng" dirty="0">
                <a:solidFill>
                  <a:schemeClr val="tx1"/>
                </a:solidFill>
              </a:rPr>
              <a:t>sonuna kadar</a:t>
            </a:r>
            <a:r>
              <a:rPr lang="tr-TR" sz="1600" b="1" dirty="0">
                <a:solidFill>
                  <a:schemeClr val="tx1"/>
                </a:solidFill>
              </a:rPr>
              <a:t> Bölüm staj </a:t>
            </a:r>
            <a:r>
              <a:rPr lang="tr-TR" sz="1600" b="1" dirty="0" smtClean="0">
                <a:solidFill>
                  <a:schemeClr val="tx1"/>
                </a:solidFill>
              </a:rPr>
              <a:t>komisyonuna </a:t>
            </a:r>
            <a:r>
              <a:rPr lang="tr-TR" sz="1600" b="1" dirty="0">
                <a:solidFill>
                  <a:schemeClr val="tx1"/>
                </a:solidFill>
              </a:rPr>
              <a:t>imza karşılığı teslim edilir.</a:t>
            </a:r>
          </a:p>
          <a:p>
            <a:pPr algn="just"/>
            <a:r>
              <a:rPr lang="tr-TR" sz="1600" dirty="0">
                <a:solidFill>
                  <a:schemeClr val="tx1"/>
                </a:solidFill>
              </a:rPr>
              <a:t>Staj Başarı Belgesi </a:t>
            </a:r>
            <a:r>
              <a:rPr lang="tr-TR" sz="1600" b="1" dirty="0">
                <a:solidFill>
                  <a:schemeClr val="tx1"/>
                </a:solidFill>
              </a:rPr>
              <a:t>(Ek 3)</a:t>
            </a:r>
            <a:r>
              <a:rPr lang="tr-TR" sz="1600" dirty="0">
                <a:solidFill>
                  <a:schemeClr val="tx1"/>
                </a:solidFill>
              </a:rPr>
              <a:t>, kurum yetkilisince 3 nüsha halinde doldurulur (Ek-3a: Bölüm Kopyası, Ek-3b: Kurum Kopyası ve Ek-3c: Öğrenci İşleri Kopyası). Bu nüshalardan Kurum Kopyası, staj yapılan kurumda kalır. Bölüm Kopyası ve Öğrenci İşleri Kopyası ise ilgili birimlere </a:t>
            </a:r>
            <a:r>
              <a:rPr lang="tr-TR" sz="1600" b="1" u="sng" dirty="0">
                <a:solidFill>
                  <a:schemeClr val="tx1"/>
                </a:solidFill>
              </a:rPr>
              <a:t>imzalı kapalı zarf içinde</a:t>
            </a:r>
            <a:r>
              <a:rPr lang="tr-TR" sz="1600" dirty="0">
                <a:solidFill>
                  <a:schemeClr val="tx1"/>
                </a:solidFill>
              </a:rPr>
              <a:t> öğrenci tarafından teslim edilir. </a:t>
            </a:r>
            <a:endParaRPr lang="tr-TR" sz="1600" dirty="0" smtClean="0">
              <a:solidFill>
                <a:schemeClr val="tx1"/>
              </a:solidFill>
            </a:endParaRPr>
          </a:p>
          <a:p>
            <a:pPr algn="just"/>
            <a:r>
              <a:rPr lang="tr-TR" sz="1600" dirty="0" smtClean="0">
                <a:solidFill>
                  <a:schemeClr val="tx1"/>
                </a:solidFill>
              </a:rPr>
              <a:t>Staj Defterleri </a:t>
            </a:r>
            <a:r>
              <a:rPr lang="tr-TR" sz="1600" b="1" dirty="0" smtClean="0">
                <a:solidFill>
                  <a:schemeClr val="tx1"/>
                </a:solidFill>
              </a:rPr>
              <a:t>"Gazi Üniversitesi Fen Bilimleri Enstitüsü Tez Yazım Kılavuzda"</a:t>
            </a:r>
            <a:r>
              <a:rPr lang="tr-TR" sz="1600" dirty="0" smtClean="0">
                <a:solidFill>
                  <a:schemeClr val="tx1"/>
                </a:solidFill>
              </a:rPr>
              <a:t> da belirtilen kurallara göre yazılmalıdır. </a:t>
            </a:r>
            <a:endParaRPr lang="tr-TR" sz="1600" dirty="0">
              <a:solidFill>
                <a:schemeClr val="tx1"/>
              </a:solidFill>
            </a:endParaRPr>
          </a:p>
          <a:p>
            <a:pPr algn="just"/>
            <a:endParaRPr lang="tr-TR" sz="1600" b="1" u="sng" dirty="0">
              <a:solidFill>
                <a:schemeClr val="tx1"/>
              </a:solidFill>
            </a:endParaRPr>
          </a:p>
          <a:p>
            <a:pPr algn="just">
              <a:buNone/>
            </a:pPr>
            <a:endParaRPr lang="tr-TR" sz="1600" b="1" u="sng" dirty="0">
              <a:solidFill>
                <a:schemeClr val="tx1"/>
              </a:solidFill>
            </a:endParaRPr>
          </a:p>
        </p:txBody>
      </p:sp>
    </p:spTree>
    <p:extLst>
      <p:ext uri="{BB962C8B-B14F-4D97-AF65-F5344CB8AC3E}">
        <p14:creationId xmlns:p14="http://schemas.microsoft.com/office/powerpoint/2010/main" val="1657974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Resim 3" descr="tablo içeren bir resim&#10;&#10;Açıklama otomatik olarak oluşturuldu">
            <a:extLst>
              <a:ext uri="{FF2B5EF4-FFF2-40B4-BE49-F238E27FC236}">
                <a16:creationId xmlns:a16="http://schemas.microsoft.com/office/drawing/2014/main" id="{C9A81A61-F79E-4584-AA4B-D7F812FF18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53397"/>
            <a:ext cx="9144000" cy="4551205"/>
          </a:xfrm>
          <a:prstGeom prst="rect">
            <a:avLst/>
          </a:prstGeom>
        </p:spPr>
      </p:pic>
    </p:spTree>
    <p:extLst>
      <p:ext uri="{BB962C8B-B14F-4D97-AF65-F5344CB8AC3E}">
        <p14:creationId xmlns:p14="http://schemas.microsoft.com/office/powerpoint/2010/main" val="2718954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5"/>
            <a:ext cx="4309494" cy="732614"/>
          </a:xfrm>
        </p:spPr>
        <p:txBody>
          <a:bodyPr>
            <a:normAutofit/>
          </a:bodyPr>
          <a:lstStyle/>
          <a:p>
            <a:r>
              <a:rPr lang="tr-TR" sz="2400" dirty="0">
                <a:solidFill>
                  <a:schemeClr val="accent1">
                    <a:lumMod val="75000"/>
                  </a:schemeClr>
                </a:solidFill>
              </a:rPr>
              <a:t>STAJ AŞAMALARI</a:t>
            </a:r>
          </a:p>
        </p:txBody>
      </p:sp>
      <p:sp>
        <p:nvSpPr>
          <p:cNvPr id="3" name="2 İçerik Yer Tutucusu"/>
          <p:cNvSpPr>
            <a:spLocks noGrp="1"/>
          </p:cNvSpPr>
          <p:nvPr>
            <p:ph idx="1"/>
          </p:nvPr>
        </p:nvSpPr>
        <p:spPr>
          <a:xfrm>
            <a:off x="457200" y="1268760"/>
            <a:ext cx="8258204" cy="5040560"/>
          </a:xfrm>
        </p:spPr>
        <p:txBody>
          <a:bodyPr>
            <a:normAutofit lnSpcReduction="10000"/>
          </a:bodyPr>
          <a:lstStyle/>
          <a:p>
            <a:pPr algn="just"/>
            <a:r>
              <a:rPr lang="tr-TR" sz="1600" dirty="0" smtClean="0">
                <a:solidFill>
                  <a:schemeClr val="tx1"/>
                </a:solidFill>
              </a:rPr>
              <a:t>Staj yapan öğrenciler hazırladıkları staj dosyasını </a:t>
            </a:r>
            <a:r>
              <a:rPr lang="tr-TR" sz="1600" dirty="0">
                <a:solidFill>
                  <a:schemeClr val="tx1"/>
                </a:solidFill>
              </a:rPr>
              <a:t>ve staj değerlendirme </a:t>
            </a:r>
            <a:r>
              <a:rPr lang="tr-TR" sz="1600" dirty="0" smtClean="0">
                <a:solidFill>
                  <a:schemeClr val="tx1"/>
                </a:solidFill>
              </a:rPr>
              <a:t>formunu, güz döneminin ilk haftasında staj </a:t>
            </a:r>
            <a:r>
              <a:rPr lang="tr-TR" sz="1600" dirty="0">
                <a:solidFill>
                  <a:schemeClr val="tx1"/>
                </a:solidFill>
              </a:rPr>
              <a:t>komisyonuna </a:t>
            </a:r>
            <a:r>
              <a:rPr lang="tr-TR" sz="1600" dirty="0" smtClean="0">
                <a:solidFill>
                  <a:schemeClr val="tx1"/>
                </a:solidFill>
              </a:rPr>
              <a:t>iletir.</a:t>
            </a:r>
          </a:p>
          <a:p>
            <a:pPr algn="just"/>
            <a:r>
              <a:rPr lang="tr-TR" sz="1600" dirty="0" smtClean="0">
                <a:solidFill>
                  <a:schemeClr val="tx1"/>
                </a:solidFill>
              </a:rPr>
              <a:t>Staj </a:t>
            </a:r>
            <a:r>
              <a:rPr lang="tr-TR" sz="1600" dirty="0">
                <a:solidFill>
                  <a:schemeClr val="tx1"/>
                </a:solidFill>
              </a:rPr>
              <a:t>komisyonu, </a:t>
            </a:r>
            <a:r>
              <a:rPr lang="tr-TR" sz="1600" dirty="0" smtClean="0">
                <a:solidFill>
                  <a:schemeClr val="tx1"/>
                </a:solidFill>
              </a:rPr>
              <a:t>okulun ilk haftası haftalık sunum sırasını belirleyerek ilan eder ve her hafta gerekli </a:t>
            </a:r>
            <a:r>
              <a:rPr lang="tr-TR" sz="1600" dirty="0">
                <a:solidFill>
                  <a:schemeClr val="tx1"/>
                </a:solidFill>
              </a:rPr>
              <a:t>incelemeleri yaparak, öğrencinin stajını </a:t>
            </a:r>
            <a:r>
              <a:rPr lang="tr-TR" sz="1600" dirty="0" smtClean="0">
                <a:solidFill>
                  <a:schemeClr val="tx1"/>
                </a:solidFill>
              </a:rPr>
              <a:t>değerlendirir</a:t>
            </a:r>
            <a:r>
              <a:rPr lang="tr-TR" sz="1600" dirty="0">
                <a:solidFill>
                  <a:schemeClr val="tx1"/>
                </a:solidFill>
              </a:rPr>
              <a:t>. </a:t>
            </a:r>
            <a:r>
              <a:rPr lang="tr-TR" sz="1600" u="sng" dirty="0">
                <a:solidFill>
                  <a:schemeClr val="tx1"/>
                </a:solidFill>
              </a:rPr>
              <a:t>Stajın başarısız olarak değerlendirildiği durumlarda, öğrenci stajını tekrarlar. </a:t>
            </a:r>
          </a:p>
          <a:p>
            <a:pPr algn="just"/>
            <a:r>
              <a:rPr lang="tr-TR" sz="1600" dirty="0">
                <a:solidFill>
                  <a:schemeClr val="tx1"/>
                </a:solidFill>
              </a:rPr>
              <a:t>Stajı başarılı bulunduğu halde staj raporu istenen içerik ve formata uygun olarak yazılmayan </a:t>
            </a:r>
            <a:r>
              <a:rPr lang="tr-TR" sz="1600" dirty="0" smtClean="0">
                <a:solidFill>
                  <a:schemeClr val="tx1"/>
                </a:solidFill>
              </a:rPr>
              <a:t>raporlardan puan kırılır. </a:t>
            </a:r>
            <a:endParaRPr lang="tr-TR" sz="1600" dirty="0">
              <a:solidFill>
                <a:schemeClr val="tx1"/>
              </a:solidFill>
            </a:endParaRPr>
          </a:p>
          <a:p>
            <a:pPr algn="just"/>
            <a:r>
              <a:rPr lang="tr-TR" sz="1600" dirty="0">
                <a:solidFill>
                  <a:schemeClr val="tx1"/>
                </a:solidFill>
              </a:rPr>
              <a:t>Kurum veya Kuruluş tarafından gönderilen Staj Başarı Belgesinde, durumu “Başarısız” veya “Devamsız” ise öğrenci stajdan BAŞARISIZ sayılır. Bu durumda öğrencinin bu stajını yeniden yapması zorunludur. </a:t>
            </a:r>
          </a:p>
          <a:p>
            <a:pPr algn="just"/>
            <a:r>
              <a:rPr lang="tr-TR" sz="1600" dirty="0">
                <a:solidFill>
                  <a:schemeClr val="tx1"/>
                </a:solidFill>
              </a:rPr>
              <a:t>Stajlar, öğrencinin karnesinde Fabrika stajı: ENT 290 STAJ I / Büro stajı: ENT 390 STAJ II ders kodlarıyla yer alır. </a:t>
            </a:r>
            <a:r>
              <a:rPr lang="tr-TR" sz="1600" b="1" dirty="0">
                <a:solidFill>
                  <a:schemeClr val="tx1"/>
                </a:solidFill>
              </a:rPr>
              <a:t>Öğrenci, staj yaptığı süreci takip eden Güz Dönemi başında ilgili derse kayıt olmalıdır.</a:t>
            </a:r>
            <a:r>
              <a:rPr lang="tr-TR" sz="1600" dirty="0">
                <a:solidFill>
                  <a:schemeClr val="tx1"/>
                </a:solidFill>
              </a:rPr>
              <a:t> </a:t>
            </a:r>
            <a:r>
              <a:rPr lang="tr-TR" sz="1600" u="sng" dirty="0">
                <a:solidFill>
                  <a:schemeClr val="tx1"/>
                </a:solidFill>
              </a:rPr>
              <a:t>Bu dersler, Gazi Üniversitesi Ön lisans ve Lisans Eğitim- Öğretim ve Sınav Yönetmeliğine göre değerlendirilerek başarı notu verilir.</a:t>
            </a:r>
          </a:p>
          <a:p>
            <a:pPr algn="just"/>
            <a:r>
              <a:rPr lang="tr-TR" sz="1600" dirty="0">
                <a:solidFill>
                  <a:schemeClr val="tx1"/>
                </a:solidFill>
              </a:rPr>
              <a:t>Stajını yurt dışında yapmak isteyen öğrenci, staj işlemlerini Dış İlişkiler Ofisi tarafından açıklanan usullere göre yürütür. Öğrencinin stajının kabulü ve reddinin değerlendirilmesi, staj komisyonu tarafından yapılır.</a:t>
            </a:r>
          </a:p>
          <a:p>
            <a:pPr algn="just"/>
            <a:endParaRPr lang="tr-TR" sz="1600" b="1" u="sng" dirty="0">
              <a:solidFill>
                <a:schemeClr val="tx1"/>
              </a:solidFill>
            </a:endParaRPr>
          </a:p>
          <a:p>
            <a:pPr algn="just">
              <a:buNone/>
            </a:pPr>
            <a:endParaRPr lang="tr-TR" sz="1600" b="1" u="sng" dirty="0">
              <a:solidFill>
                <a:schemeClr val="tx1"/>
              </a:solidFill>
            </a:endParaRPr>
          </a:p>
        </p:txBody>
      </p:sp>
    </p:spTree>
    <p:extLst>
      <p:ext uri="{BB962C8B-B14F-4D97-AF65-F5344CB8AC3E}">
        <p14:creationId xmlns:p14="http://schemas.microsoft.com/office/powerpoint/2010/main" val="3474497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5"/>
            <a:ext cx="6203032" cy="732614"/>
          </a:xfrm>
        </p:spPr>
        <p:txBody>
          <a:bodyPr>
            <a:normAutofit/>
          </a:bodyPr>
          <a:lstStyle/>
          <a:p>
            <a:r>
              <a:rPr lang="tr-TR" sz="2400" dirty="0">
                <a:solidFill>
                  <a:schemeClr val="accent1">
                    <a:lumMod val="75000"/>
                  </a:schemeClr>
                </a:solidFill>
              </a:rPr>
              <a:t>STAJ SONRASI ve DEĞERLENDİRMESİ</a:t>
            </a:r>
          </a:p>
        </p:txBody>
      </p:sp>
      <p:sp>
        <p:nvSpPr>
          <p:cNvPr id="3" name="2 İçerik Yer Tutucusu"/>
          <p:cNvSpPr>
            <a:spLocks noGrp="1"/>
          </p:cNvSpPr>
          <p:nvPr>
            <p:ph idx="1"/>
          </p:nvPr>
        </p:nvSpPr>
        <p:spPr>
          <a:xfrm>
            <a:off x="428596" y="1268760"/>
            <a:ext cx="8258204" cy="3857628"/>
          </a:xfrm>
        </p:spPr>
        <p:txBody>
          <a:bodyPr>
            <a:normAutofit/>
          </a:bodyPr>
          <a:lstStyle/>
          <a:p>
            <a:pPr algn="just"/>
            <a:r>
              <a:rPr lang="tr-TR" sz="1600" dirty="0">
                <a:solidFill>
                  <a:schemeClr val="tx1"/>
                </a:solidFill>
              </a:rPr>
              <a:t>Öğrenci, staj çalışması süresince yaptığı işleri gerekli her türlü çizim, tasarım, şekil, kroki, hesap, fotoğraf ve diğer belgeler ile birlikte staj komisyonu tarafından belirtilen şekilde belgeleyerek bir staj dosyası halinde düzenlemek ve stajyeri yöneticisine onaylatarak, program staj komisyonu tarafından belirlenen zaman dilimi </a:t>
            </a:r>
            <a:r>
              <a:rPr lang="tr-TR" sz="1600" dirty="0" smtClean="0">
                <a:solidFill>
                  <a:schemeClr val="tx1"/>
                </a:solidFill>
              </a:rPr>
              <a:t>içerisinde teslim </a:t>
            </a:r>
            <a:r>
              <a:rPr lang="tr-TR" sz="1600" dirty="0">
                <a:solidFill>
                  <a:schemeClr val="tx1"/>
                </a:solidFill>
              </a:rPr>
              <a:t>etmek zorundadır. Bu süre geçtikten sonra sunulan staj dosyaları kabul edilmez.</a:t>
            </a:r>
          </a:p>
          <a:p>
            <a:pPr algn="just"/>
            <a:r>
              <a:rPr lang="tr-TR" sz="1600" dirty="0">
                <a:solidFill>
                  <a:schemeClr val="tx1"/>
                </a:solidFill>
              </a:rPr>
              <a:t>Teslim edilen staj dosyaları/raporları ve staj yeri yöneticisinden gelen evrak, staj komisyonu tarafından belirlenen usul ve esaslara göre incelenir ve değerlendirilir. </a:t>
            </a:r>
            <a:r>
              <a:rPr lang="tr-TR" sz="1600" dirty="0" smtClean="0">
                <a:solidFill>
                  <a:schemeClr val="tx1"/>
                </a:solidFill>
              </a:rPr>
              <a:t>Öğrenciler </a:t>
            </a:r>
            <a:r>
              <a:rPr lang="tr-TR" sz="1600" dirty="0">
                <a:solidFill>
                  <a:schemeClr val="tx1"/>
                </a:solidFill>
              </a:rPr>
              <a:t>staj çalışmaları ile ilgili olarak </a:t>
            </a:r>
            <a:r>
              <a:rPr lang="tr-TR" sz="1600" dirty="0" smtClean="0">
                <a:solidFill>
                  <a:schemeClr val="tx1"/>
                </a:solidFill>
              </a:rPr>
              <a:t>haftalık sunum sırasına göre çağrılır. </a:t>
            </a:r>
            <a:endParaRPr lang="tr-TR" sz="1600" dirty="0">
              <a:solidFill>
                <a:schemeClr val="tx1"/>
              </a:solidFill>
            </a:endParaRPr>
          </a:p>
          <a:p>
            <a:pPr algn="just"/>
            <a:endParaRPr lang="tr-TR" sz="1600" dirty="0">
              <a:solidFill>
                <a:schemeClr val="tx1"/>
              </a:solidFill>
            </a:endParaRPr>
          </a:p>
          <a:p>
            <a:pPr algn="just">
              <a:buNone/>
            </a:pPr>
            <a:endParaRPr lang="tr-TR" sz="1600"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3400" y="533400"/>
            <a:ext cx="8215064" cy="5703912"/>
          </a:xfrm>
        </p:spPr>
        <p:txBody>
          <a:bodyPr>
            <a:normAutofit fontScale="85000" lnSpcReduction="20000"/>
          </a:bodyPr>
          <a:lstStyle/>
          <a:p>
            <a:r>
              <a:rPr lang="tr-TR" dirty="0" smtClean="0"/>
              <a:t>ENT 290 Staj I rapor içeriği</a:t>
            </a:r>
          </a:p>
          <a:p>
            <a:pPr marL="800100" lvl="1" indent="-342900">
              <a:buFont typeface="+mj-lt"/>
              <a:buAutoNum type="arabicPeriod"/>
            </a:pPr>
            <a:r>
              <a:rPr lang="tr-TR" dirty="0" smtClean="0">
                <a:solidFill>
                  <a:schemeClr val="tx1"/>
                </a:solidFill>
              </a:rPr>
              <a:t>Giriş</a:t>
            </a:r>
          </a:p>
          <a:p>
            <a:pPr marL="800100" lvl="1" indent="-342900">
              <a:buFont typeface="+mj-lt"/>
              <a:buAutoNum type="arabicPeriod"/>
            </a:pPr>
            <a:r>
              <a:rPr lang="tr-TR" dirty="0" smtClean="0">
                <a:solidFill>
                  <a:schemeClr val="tx1"/>
                </a:solidFill>
              </a:rPr>
              <a:t>Firma bünyesindeki makine parkı tanıtımı ve yerleşim düzeni</a:t>
            </a:r>
          </a:p>
          <a:p>
            <a:pPr marL="800100" lvl="1" indent="-342900">
              <a:buFont typeface="+mj-lt"/>
              <a:buAutoNum type="arabicPeriod"/>
            </a:pPr>
            <a:r>
              <a:rPr lang="tr-TR" dirty="0" smtClean="0">
                <a:solidFill>
                  <a:schemeClr val="tx1"/>
                </a:solidFill>
              </a:rPr>
              <a:t>Üretime giren ham maddenin ürün olarak çıkışına kadar olan süreçleri</a:t>
            </a:r>
          </a:p>
          <a:p>
            <a:pPr marL="800100" lvl="1" indent="-342900">
              <a:buFont typeface="+mj-lt"/>
              <a:buAutoNum type="arabicPeriod"/>
            </a:pPr>
            <a:r>
              <a:rPr lang="tr-TR" dirty="0" smtClean="0">
                <a:solidFill>
                  <a:schemeClr val="tx1"/>
                </a:solidFill>
              </a:rPr>
              <a:t>Üretilen ürünler için yapılan temel hesaplamalar(Temel Fizik ve Statik hesaplamalar)</a:t>
            </a:r>
          </a:p>
          <a:p>
            <a:pPr marL="800100" lvl="1" indent="-342900">
              <a:buFont typeface="+mj-lt"/>
              <a:buAutoNum type="arabicPeriod"/>
            </a:pPr>
            <a:r>
              <a:rPr lang="tr-TR" dirty="0" smtClean="0">
                <a:solidFill>
                  <a:schemeClr val="tx1"/>
                </a:solidFill>
              </a:rPr>
              <a:t>Malzeme ve üretim seçiminin nasıl yapıldığı</a:t>
            </a:r>
          </a:p>
          <a:p>
            <a:pPr marL="800100" lvl="1" indent="-342900">
              <a:buFont typeface="+mj-lt"/>
              <a:buAutoNum type="arabicPeriod"/>
            </a:pPr>
            <a:r>
              <a:rPr lang="tr-TR" dirty="0" smtClean="0">
                <a:solidFill>
                  <a:schemeClr val="tx1"/>
                </a:solidFill>
              </a:rPr>
              <a:t>İş sağlığı ve güvenliği için alınan önlemler nelerdir. </a:t>
            </a:r>
          </a:p>
          <a:p>
            <a:pPr>
              <a:buFont typeface="Wingdings" panose="05000000000000000000" pitchFamily="2" charset="2"/>
              <a:buChar char="Ø"/>
            </a:pPr>
            <a:r>
              <a:rPr lang="tr-TR" dirty="0" smtClean="0"/>
              <a:t>ENT 390 Staj II rapor içeriği</a:t>
            </a:r>
          </a:p>
          <a:p>
            <a:pPr marL="800100" lvl="1" indent="-342900">
              <a:buFont typeface="+mj-lt"/>
              <a:buAutoNum type="arabicPeriod"/>
            </a:pPr>
            <a:r>
              <a:rPr lang="tr-TR" dirty="0" smtClean="0">
                <a:solidFill>
                  <a:schemeClr val="tx1"/>
                </a:solidFill>
              </a:rPr>
              <a:t>Giriş</a:t>
            </a:r>
          </a:p>
          <a:p>
            <a:pPr marL="800100" lvl="1" indent="-342900">
              <a:buFont typeface="+mj-lt"/>
              <a:buAutoNum type="arabicPeriod"/>
            </a:pPr>
            <a:r>
              <a:rPr lang="tr-TR" dirty="0" smtClean="0">
                <a:solidFill>
                  <a:schemeClr val="tx1"/>
                </a:solidFill>
              </a:rPr>
              <a:t>Firma bünyesindeki makine parkı tanıtımı ve yerleşim düzeni,</a:t>
            </a:r>
          </a:p>
          <a:p>
            <a:pPr marL="800100" lvl="1" indent="-342900">
              <a:buFont typeface="+mj-lt"/>
              <a:buAutoNum type="arabicPeriod"/>
            </a:pPr>
            <a:r>
              <a:rPr lang="tr-TR" dirty="0" smtClean="0">
                <a:solidFill>
                  <a:schemeClr val="tx1"/>
                </a:solidFill>
              </a:rPr>
              <a:t>Tasarım ve proje yönetimi nasıl yapılmaktadır. </a:t>
            </a:r>
          </a:p>
          <a:p>
            <a:pPr marL="800100" lvl="1" indent="-342900">
              <a:buFont typeface="+mj-lt"/>
              <a:buAutoNum type="arabicPeriod"/>
            </a:pPr>
            <a:r>
              <a:rPr lang="tr-TR" dirty="0" smtClean="0">
                <a:solidFill>
                  <a:schemeClr val="tx1"/>
                </a:solidFill>
              </a:rPr>
              <a:t>İlk tasarım kararları nasıl alınmaktadır. Gerekli hesaplamalar ve ergonomik unsurlar nelerdir. </a:t>
            </a:r>
          </a:p>
          <a:p>
            <a:pPr marL="800100" lvl="1" indent="-342900">
              <a:buFont typeface="+mj-lt"/>
              <a:buAutoNum type="arabicPeriod"/>
            </a:pPr>
            <a:r>
              <a:rPr lang="tr-TR" dirty="0" smtClean="0">
                <a:solidFill>
                  <a:schemeClr val="tx1"/>
                </a:solidFill>
              </a:rPr>
              <a:t>Uygulanan tasarım </a:t>
            </a:r>
            <a:r>
              <a:rPr lang="tr-TR" dirty="0" err="1" smtClean="0">
                <a:solidFill>
                  <a:schemeClr val="tx1"/>
                </a:solidFill>
              </a:rPr>
              <a:t>metodları</a:t>
            </a:r>
            <a:r>
              <a:rPr lang="tr-TR" dirty="0" smtClean="0">
                <a:solidFill>
                  <a:schemeClr val="tx1"/>
                </a:solidFill>
              </a:rPr>
              <a:t> nelerdir. </a:t>
            </a:r>
          </a:p>
          <a:p>
            <a:pPr marL="800100" lvl="1" indent="-342900">
              <a:buFont typeface="+mj-lt"/>
              <a:buAutoNum type="arabicPeriod"/>
            </a:pPr>
            <a:r>
              <a:rPr lang="tr-TR" dirty="0" smtClean="0">
                <a:solidFill>
                  <a:schemeClr val="tx1"/>
                </a:solidFill>
              </a:rPr>
              <a:t>Uygulanan fikri </a:t>
            </a:r>
            <a:r>
              <a:rPr lang="tr-TR" dirty="0" err="1" smtClean="0">
                <a:solidFill>
                  <a:schemeClr val="tx1"/>
                </a:solidFill>
              </a:rPr>
              <a:t>sinai</a:t>
            </a:r>
            <a:r>
              <a:rPr lang="tr-TR" dirty="0" smtClean="0">
                <a:solidFill>
                  <a:schemeClr val="tx1"/>
                </a:solidFill>
              </a:rPr>
              <a:t> haklar nelerdir.</a:t>
            </a:r>
          </a:p>
          <a:p>
            <a:pPr marL="800100" lvl="1" indent="-342900">
              <a:buFont typeface="+mj-lt"/>
              <a:buAutoNum type="arabicPeriod"/>
            </a:pPr>
            <a:r>
              <a:rPr lang="tr-TR" dirty="0">
                <a:solidFill>
                  <a:schemeClr val="tx1"/>
                </a:solidFill>
              </a:rPr>
              <a:t>Uygulanan pazarlama ilkeleri nelerdir.</a:t>
            </a:r>
          </a:p>
          <a:p>
            <a:pPr marL="800100" lvl="1" indent="-342900">
              <a:buFont typeface="+mj-lt"/>
              <a:buAutoNum type="arabicPeriod"/>
            </a:pPr>
            <a:r>
              <a:rPr lang="tr-TR" dirty="0" smtClean="0">
                <a:solidFill>
                  <a:schemeClr val="tx1"/>
                </a:solidFill>
              </a:rPr>
              <a:t>İş </a:t>
            </a:r>
            <a:r>
              <a:rPr lang="tr-TR" dirty="0">
                <a:solidFill>
                  <a:schemeClr val="tx1"/>
                </a:solidFill>
              </a:rPr>
              <a:t>sağlığı ve güvenliği için alınan önlemler nelerdir. </a:t>
            </a:r>
            <a:endParaRPr lang="tr-TR" dirty="0" smtClean="0">
              <a:solidFill>
                <a:schemeClr val="tx1"/>
              </a:solidFill>
            </a:endParaRPr>
          </a:p>
          <a:p>
            <a:pPr marL="800100" lvl="1" indent="-342900">
              <a:buFont typeface="+mj-lt"/>
              <a:buAutoNum type="arabicPeriod"/>
            </a:pPr>
            <a:endParaRPr lang="tr-TR" dirty="0" smtClean="0"/>
          </a:p>
          <a:p>
            <a:pPr marL="457200" lvl="1" indent="0">
              <a:buNone/>
            </a:pPr>
            <a:endParaRPr lang="tr-TR" dirty="0" smtClean="0"/>
          </a:p>
        </p:txBody>
      </p:sp>
    </p:spTree>
    <p:extLst>
      <p:ext uri="{BB962C8B-B14F-4D97-AF65-F5344CB8AC3E}">
        <p14:creationId xmlns:p14="http://schemas.microsoft.com/office/powerpoint/2010/main" val="1744143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5"/>
            <a:ext cx="4309494" cy="732614"/>
          </a:xfrm>
        </p:spPr>
        <p:txBody>
          <a:bodyPr>
            <a:normAutofit/>
          </a:bodyPr>
          <a:lstStyle/>
          <a:p>
            <a:r>
              <a:rPr lang="tr-TR" sz="2400" dirty="0">
                <a:solidFill>
                  <a:schemeClr val="accent1">
                    <a:lumMod val="75000"/>
                  </a:schemeClr>
                </a:solidFill>
              </a:rPr>
              <a:t>STAJ DOSYASI</a:t>
            </a:r>
          </a:p>
        </p:txBody>
      </p:sp>
      <p:sp>
        <p:nvSpPr>
          <p:cNvPr id="3" name="2 İçerik Yer Tutucusu"/>
          <p:cNvSpPr>
            <a:spLocks noGrp="1"/>
          </p:cNvSpPr>
          <p:nvPr>
            <p:ph idx="1"/>
          </p:nvPr>
        </p:nvSpPr>
        <p:spPr>
          <a:xfrm>
            <a:off x="428596" y="1268760"/>
            <a:ext cx="8258204" cy="5715040"/>
          </a:xfrm>
        </p:spPr>
        <p:txBody>
          <a:bodyPr>
            <a:normAutofit/>
          </a:bodyPr>
          <a:lstStyle/>
          <a:p>
            <a:pPr algn="just"/>
            <a:r>
              <a:rPr lang="tr-TR" sz="1400" dirty="0">
                <a:solidFill>
                  <a:schemeClr val="tx1"/>
                </a:solidFill>
              </a:rPr>
              <a:t>Öğrenci, staj dosyasını hazırlarken aşağıdaki kurallara uymalıdır;</a:t>
            </a:r>
          </a:p>
          <a:p>
            <a:pPr marL="0" indent="0" algn="just">
              <a:buNone/>
            </a:pPr>
            <a:r>
              <a:rPr lang="tr-TR" sz="1400" dirty="0">
                <a:solidFill>
                  <a:schemeClr val="tx1"/>
                </a:solidFill>
              </a:rPr>
              <a:t>(a)	Kapak, öğrenciye ve staj dosyasına ait tüm bilgileri içermelidir. </a:t>
            </a:r>
          </a:p>
          <a:p>
            <a:pPr marL="0" indent="0" algn="just">
              <a:buNone/>
            </a:pPr>
            <a:r>
              <a:rPr lang="tr-TR" sz="1400" dirty="0">
                <a:solidFill>
                  <a:schemeClr val="tx1"/>
                </a:solidFill>
              </a:rPr>
              <a:t>(b)	Öğrencinin staj yaptığı kurumca verilecek Onay Sayfası, dosyada yer almalıdır.</a:t>
            </a:r>
          </a:p>
          <a:p>
            <a:pPr marL="0" indent="0" algn="just">
              <a:buNone/>
            </a:pPr>
            <a:r>
              <a:rPr lang="tr-TR" sz="1400" dirty="0">
                <a:solidFill>
                  <a:schemeClr val="tx1"/>
                </a:solidFill>
              </a:rPr>
              <a:t>(c)	İçindekiler, dosyada bulunan konu başlıkları ve sayfa numaralarını belirtmelidir.</a:t>
            </a:r>
          </a:p>
          <a:p>
            <a:pPr marL="0" indent="0" algn="just">
              <a:buNone/>
            </a:pPr>
            <a:r>
              <a:rPr lang="tr-TR" sz="1400" dirty="0">
                <a:solidFill>
                  <a:schemeClr val="tx1"/>
                </a:solidFill>
              </a:rPr>
              <a:t>(d)	İşletmenin tanıtımı, staj yapılan kurumun çalışma alanını, idari ve teknik personel sayılarını, organizasyon şemasını, kuruluşun kısa tarihçesini, iletişim bilgilerini içermelidir.</a:t>
            </a:r>
          </a:p>
          <a:p>
            <a:pPr marL="0" indent="0" algn="just">
              <a:buNone/>
            </a:pPr>
            <a:r>
              <a:rPr lang="tr-TR" sz="1400" dirty="0">
                <a:solidFill>
                  <a:schemeClr val="tx1"/>
                </a:solidFill>
              </a:rPr>
              <a:t>(e)	İşletmedeki hizmet / üretim aşamaları, staj yapılan kurumdaki süreçler ve öğrencinin yer alacağı aşamaları belirtmelidir.</a:t>
            </a:r>
          </a:p>
          <a:p>
            <a:pPr marL="0" indent="0" algn="just">
              <a:buNone/>
            </a:pPr>
            <a:r>
              <a:rPr lang="tr-TR" sz="1400" dirty="0">
                <a:solidFill>
                  <a:schemeClr val="tx1"/>
                </a:solidFill>
              </a:rPr>
              <a:t>(f)	Giriş, stajın amaçları, öğrenilmesi hedeflenen konuları içerir.</a:t>
            </a:r>
          </a:p>
          <a:p>
            <a:pPr marL="0" indent="0" algn="just">
              <a:buNone/>
            </a:pPr>
            <a:r>
              <a:rPr lang="tr-TR" sz="1400" dirty="0">
                <a:solidFill>
                  <a:schemeClr val="tx1"/>
                </a:solidFill>
              </a:rPr>
              <a:t>(g)	Stajla ilgili tanımlar, yapılan işle ilgili mesleki terimler ve teorik bilgileri kapsar.</a:t>
            </a:r>
          </a:p>
          <a:p>
            <a:pPr marL="0" indent="0" algn="just">
              <a:buNone/>
            </a:pPr>
            <a:r>
              <a:rPr lang="tr-TR" sz="1400" dirty="0">
                <a:solidFill>
                  <a:schemeClr val="tx1"/>
                </a:solidFill>
              </a:rPr>
              <a:t>(h)	Stajda yapılan işler, staj süresince kurumda gözlenmiş ve yapılmış her şeyi ayrıntılı olarak açıklar. İlgili görseller, veriler, tablolar numaralanacak, uygun görülenler metin içerisine yerleştirilecek, diğerleri </a:t>
            </a:r>
            <a:r>
              <a:rPr lang="tr-TR" sz="1400" dirty="0" err="1">
                <a:solidFill>
                  <a:schemeClr val="tx1"/>
                </a:solidFill>
              </a:rPr>
              <a:t>Ek'e</a:t>
            </a:r>
            <a:r>
              <a:rPr lang="tr-TR" sz="1400" dirty="0">
                <a:solidFill>
                  <a:schemeClr val="tx1"/>
                </a:solidFill>
              </a:rPr>
              <a:t> konulacaktır.</a:t>
            </a:r>
          </a:p>
          <a:p>
            <a:pPr marL="0" indent="0" algn="just">
              <a:buNone/>
            </a:pPr>
            <a:r>
              <a:rPr lang="tr-TR" sz="1400" dirty="0">
                <a:solidFill>
                  <a:schemeClr val="tx1"/>
                </a:solidFill>
              </a:rPr>
              <a:t>(i)	Sonuç kısmında, staj konusunun öğrencinin gördüğü derslerle ilişkisi kurulacak, yeterlikler, yetersizlikler belirtilecek, öğrenilenler sıralanacak ve genel bir değerlendirme yapılacaktır.</a:t>
            </a:r>
          </a:p>
          <a:p>
            <a:pPr marL="0" indent="0" algn="just">
              <a:buNone/>
            </a:pPr>
            <a:r>
              <a:rPr lang="tr-TR" sz="1400" dirty="0">
                <a:solidFill>
                  <a:schemeClr val="tx1"/>
                </a:solidFill>
              </a:rPr>
              <a:t>(j)	Ekler, yönetmeliğin 11/1 maddesinde belirtilen her türlü malzemeyi içermelidir.</a:t>
            </a:r>
          </a:p>
          <a:p>
            <a:pPr marL="0" indent="0" algn="just">
              <a:buNone/>
            </a:pPr>
            <a:r>
              <a:rPr lang="tr-TR" sz="1400" dirty="0">
                <a:solidFill>
                  <a:schemeClr val="tx1"/>
                </a:solidFill>
              </a:rPr>
              <a:t>(k)	</a:t>
            </a:r>
            <a:r>
              <a:rPr lang="tr-TR" sz="1400" b="1" dirty="0">
                <a:solidFill>
                  <a:srgbClr val="FFC000"/>
                </a:solidFill>
              </a:rPr>
              <a:t>Staj Dosyasının her sayfası, staj yapılan kurumdaki eğitici personel tarafından imzalı ve kaşeli olmalıdır. </a:t>
            </a:r>
            <a:r>
              <a:rPr lang="tr-TR" sz="1400" dirty="0">
                <a:solidFill>
                  <a:schemeClr val="tx1"/>
                </a:solidFill>
              </a:rPr>
              <a:t>Formata uygun hazırlanan dosya ciltlenir ve ilan edilen süre içerisinde staj komisyonuna teslim edilir.</a:t>
            </a:r>
          </a:p>
          <a:p>
            <a:pPr algn="just">
              <a:buNone/>
            </a:pPr>
            <a:endParaRPr lang="tr-TR" sz="1400" dirty="0"/>
          </a:p>
          <a:p>
            <a:pPr algn="just">
              <a:buNone/>
            </a:pPr>
            <a:endParaRPr lang="tr-TR" sz="1400" b="1" u="sng" dirty="0"/>
          </a:p>
          <a:p>
            <a:pPr algn="just">
              <a:buNone/>
            </a:pPr>
            <a:endParaRPr lang="tr-TR" sz="1400" b="1" u="sng"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94280"/>
            <a:ext cx="8258204" cy="5715040"/>
          </a:xfrm>
        </p:spPr>
        <p:txBody>
          <a:bodyPr>
            <a:normAutofit/>
          </a:bodyPr>
          <a:lstStyle/>
          <a:p>
            <a:pPr algn="just"/>
            <a:endParaRPr lang="tr-TR" sz="1600" dirty="0">
              <a:solidFill>
                <a:schemeClr val="tx1"/>
              </a:solidFill>
            </a:endParaRPr>
          </a:p>
          <a:p>
            <a:pPr algn="just"/>
            <a:r>
              <a:rPr lang="tr-TR" sz="1600" dirty="0" smtClean="0">
                <a:solidFill>
                  <a:schemeClr val="tx1"/>
                </a:solidFill>
              </a:rPr>
              <a:t>Her </a:t>
            </a:r>
            <a:r>
              <a:rPr lang="tr-TR" sz="1600" dirty="0">
                <a:solidFill>
                  <a:schemeClr val="tx1"/>
                </a:solidFill>
              </a:rPr>
              <a:t>staj, bir ders olarak değerlendirilir ve öğrencinin not belgesinde stajın yapıldığı dönemi izleyen güz yarıyılında ders koduyla gösterilir. Endüstriyel Tasarım bölümü öğrencilerinin Lisans Derecesi almaya hak kazanabilmeleri için, STAJ I ve STAJ II derslerini alarak başarıyla geçmeleri </a:t>
            </a:r>
            <a:r>
              <a:rPr lang="tr-TR" sz="1600" b="1" dirty="0">
                <a:solidFill>
                  <a:schemeClr val="tx1"/>
                </a:solidFill>
              </a:rPr>
              <a:t>zorunludur</a:t>
            </a:r>
            <a:r>
              <a:rPr lang="tr-TR" sz="1600" dirty="0">
                <a:solidFill>
                  <a:schemeClr val="tx1"/>
                </a:solidFill>
              </a:rPr>
              <a:t>.</a:t>
            </a:r>
          </a:p>
          <a:p>
            <a:pPr marL="0" indent="0" algn="just">
              <a:buNone/>
            </a:pPr>
            <a:endParaRPr lang="tr-TR" sz="1600" dirty="0">
              <a:solidFill>
                <a:schemeClr val="tx1"/>
              </a:solidFill>
            </a:endParaRPr>
          </a:p>
          <a:p>
            <a:pPr algn="just"/>
            <a:endParaRPr lang="tr-TR" sz="1600" dirty="0">
              <a:solidFill>
                <a:schemeClr val="tx1"/>
              </a:solidFill>
            </a:endParaRPr>
          </a:p>
          <a:p>
            <a:pPr algn="just"/>
            <a:endParaRPr lang="tr-TR" sz="1600" dirty="0">
              <a:solidFill>
                <a:schemeClr val="tx1"/>
              </a:solidFill>
            </a:endParaRPr>
          </a:p>
          <a:p>
            <a:pPr algn="just">
              <a:buNone/>
            </a:pPr>
            <a:endParaRPr lang="tr-TR" sz="1400" b="1" u="sng" dirty="0"/>
          </a:p>
          <a:p>
            <a:pPr algn="just">
              <a:buNone/>
            </a:pPr>
            <a:endParaRPr lang="tr-TR" sz="1400" b="1" u="sng" dirty="0"/>
          </a:p>
        </p:txBody>
      </p:sp>
    </p:spTree>
    <p:extLst>
      <p:ext uri="{BB962C8B-B14F-4D97-AF65-F5344CB8AC3E}">
        <p14:creationId xmlns:p14="http://schemas.microsoft.com/office/powerpoint/2010/main" val="407458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23528" y="4746804"/>
            <a:ext cx="7333464" cy="1202476"/>
          </a:xfrm>
          <a:noFill/>
          <a:ln>
            <a:noFill/>
          </a:ln>
        </p:spPr>
        <p:txBody>
          <a:bodyPr>
            <a:normAutofit fontScale="90000"/>
          </a:bodyPr>
          <a:lstStyle/>
          <a:p>
            <a:r>
              <a:rPr lang="tr-TR" sz="2800" dirty="0"/>
              <a:t/>
            </a:r>
            <a:br>
              <a:rPr lang="tr-TR" sz="2800" dirty="0"/>
            </a:br>
            <a:r>
              <a:rPr lang="tr-TR" sz="2800" b="1" dirty="0"/>
              <a:t>ENDÜSTRİYEL TASARIM BÖLÜMÜ</a:t>
            </a:r>
            <a:br>
              <a:rPr lang="tr-TR" sz="2800" b="1" dirty="0"/>
            </a:br>
            <a:r>
              <a:rPr lang="tr-TR" sz="2800" b="1" dirty="0"/>
              <a:t>STAJ KOMİSYONU:</a:t>
            </a:r>
            <a:r>
              <a:rPr lang="tr-TR" sz="2800" dirty="0"/>
              <a:t/>
            </a:r>
            <a:br>
              <a:rPr lang="tr-TR" sz="2800" dirty="0"/>
            </a:br>
            <a:r>
              <a:rPr lang="tr-TR" sz="2800" dirty="0"/>
              <a:t/>
            </a:r>
            <a:br>
              <a:rPr lang="tr-TR" sz="2800" dirty="0"/>
            </a:br>
            <a:r>
              <a:rPr lang="tr-TR" sz="2800" dirty="0"/>
              <a:t>Dr. </a:t>
            </a:r>
            <a:r>
              <a:rPr lang="tr-TR" sz="2800" dirty="0" err="1"/>
              <a:t>Öğr</a:t>
            </a:r>
            <a:r>
              <a:rPr lang="tr-TR" sz="2800" dirty="0"/>
              <a:t>. Üyesi murat </a:t>
            </a:r>
            <a:r>
              <a:rPr lang="tr-TR" sz="2800" dirty="0" smtClean="0"/>
              <a:t>önder</a:t>
            </a:r>
            <a:r>
              <a:rPr lang="tr-TR" sz="2800" dirty="0"/>
              <a:t/>
            </a:r>
            <a:br>
              <a:rPr lang="tr-TR" sz="2800" dirty="0"/>
            </a:br>
            <a:r>
              <a:rPr lang="tr-TR" sz="2800" dirty="0"/>
              <a:t>arş. Gör. Saygın </a:t>
            </a:r>
            <a:r>
              <a:rPr lang="tr-TR" sz="2800" dirty="0" err="1" smtClean="0"/>
              <a:t>yücekule</a:t>
            </a:r>
            <a:r>
              <a:rPr lang="tr-TR" sz="2800" dirty="0"/>
              <a:t/>
            </a:r>
            <a:br>
              <a:rPr lang="tr-TR" sz="2800" dirty="0"/>
            </a:br>
            <a:endParaRPr lang="tr-TR" sz="2800" dirty="0"/>
          </a:p>
        </p:txBody>
      </p:sp>
    </p:spTree>
    <p:extLst>
      <p:ext uri="{BB962C8B-B14F-4D97-AF65-F5344CB8AC3E}">
        <p14:creationId xmlns:p14="http://schemas.microsoft.com/office/powerpoint/2010/main" val="1754799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23528" y="2348880"/>
            <a:ext cx="7333464" cy="1202476"/>
          </a:xfrm>
          <a:noFill/>
          <a:ln>
            <a:noFill/>
          </a:ln>
        </p:spPr>
        <p:txBody>
          <a:bodyPr>
            <a:normAutofit/>
          </a:bodyPr>
          <a:lstStyle/>
          <a:p>
            <a:r>
              <a:rPr lang="tr-TR" sz="2800" dirty="0"/>
              <a:t>Detaylı Bilgi ve İlgili Formlar için;</a:t>
            </a:r>
            <a:br>
              <a:rPr lang="tr-TR" sz="2800" dirty="0"/>
            </a:br>
            <a:endParaRPr lang="tr-TR" sz="2800" dirty="0"/>
          </a:p>
        </p:txBody>
      </p:sp>
      <p:sp>
        <p:nvSpPr>
          <p:cNvPr id="3" name="2 Metin kutusu"/>
          <p:cNvSpPr txBox="1"/>
          <p:nvPr/>
        </p:nvSpPr>
        <p:spPr>
          <a:xfrm>
            <a:off x="387368" y="3162454"/>
            <a:ext cx="8001056" cy="338554"/>
          </a:xfrm>
          <a:prstGeom prst="rect">
            <a:avLst/>
          </a:prstGeom>
          <a:noFill/>
        </p:spPr>
        <p:txBody>
          <a:bodyPr wrap="square" rtlCol="0">
            <a:spAutoFit/>
          </a:bodyPr>
          <a:lstStyle/>
          <a:p>
            <a:r>
              <a:rPr lang="tr-TR" sz="1600" dirty="0">
                <a:solidFill>
                  <a:srgbClr val="FFC000"/>
                </a:solidFill>
                <a:hlinkClick r:id="rId2"/>
              </a:rPr>
              <a:t>http://mim-eut.gazi.edu.tr/posts/view/title/staj-formlari-93082</a:t>
            </a:r>
            <a:endParaRPr lang="tr-TR" sz="1600" dirty="0">
              <a:solidFill>
                <a:srgbClr val="FFC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5"/>
            <a:ext cx="4309494" cy="732614"/>
          </a:xfrm>
        </p:spPr>
        <p:txBody>
          <a:bodyPr>
            <a:normAutofit/>
          </a:bodyPr>
          <a:lstStyle/>
          <a:p>
            <a:r>
              <a:rPr lang="tr-TR" sz="2400" dirty="0">
                <a:solidFill>
                  <a:schemeClr val="accent1">
                    <a:lumMod val="75000"/>
                  </a:schemeClr>
                </a:solidFill>
              </a:rPr>
              <a:t>STAJ SÜRELERİ</a:t>
            </a:r>
          </a:p>
        </p:txBody>
      </p:sp>
      <p:sp>
        <p:nvSpPr>
          <p:cNvPr id="3" name="2 İçerik Yer Tutucusu"/>
          <p:cNvSpPr>
            <a:spLocks noGrp="1"/>
          </p:cNvSpPr>
          <p:nvPr>
            <p:ph idx="1"/>
          </p:nvPr>
        </p:nvSpPr>
        <p:spPr>
          <a:xfrm>
            <a:off x="418252" y="1052736"/>
            <a:ext cx="8258204" cy="5214950"/>
          </a:xfrm>
        </p:spPr>
        <p:txBody>
          <a:bodyPr>
            <a:normAutofit/>
          </a:bodyPr>
          <a:lstStyle/>
          <a:p>
            <a:pPr algn="just"/>
            <a:r>
              <a:rPr lang="tr-TR" sz="1600" dirty="0">
                <a:solidFill>
                  <a:schemeClr val="tx1"/>
                </a:solidFill>
              </a:rPr>
              <a:t>Staj süresi,</a:t>
            </a:r>
            <a:r>
              <a:rPr lang="tr-TR" sz="1600" b="1" dirty="0">
                <a:solidFill>
                  <a:schemeClr val="tx1"/>
                </a:solidFill>
              </a:rPr>
              <a:t> </a:t>
            </a:r>
            <a:r>
              <a:rPr lang="tr-TR" sz="1600" dirty="0">
                <a:solidFill>
                  <a:schemeClr val="tx1"/>
                </a:solidFill>
              </a:rPr>
              <a:t>toplam </a:t>
            </a:r>
            <a:r>
              <a:rPr lang="tr-TR" sz="1600" b="1" u="sng" dirty="0">
                <a:solidFill>
                  <a:schemeClr val="tx1"/>
                </a:solidFill>
              </a:rPr>
              <a:t>50 işgünüdür</a:t>
            </a:r>
            <a:r>
              <a:rPr lang="tr-TR" sz="1600" dirty="0">
                <a:solidFill>
                  <a:schemeClr val="tx1"/>
                </a:solidFill>
              </a:rPr>
              <a:t>. </a:t>
            </a:r>
          </a:p>
          <a:p>
            <a:pPr algn="just">
              <a:buNone/>
            </a:pPr>
            <a:r>
              <a:rPr lang="tr-TR" sz="1600" dirty="0">
                <a:solidFill>
                  <a:schemeClr val="tx1"/>
                </a:solidFill>
              </a:rPr>
              <a:t>     Bu sürenin 25 işgünü ENT 290 fabrika stajını, 25 işgünü de ENT 390 büro stajını kapsar. Öğrenci, bölümde geçirdiği 4. yarıyılın sonunda fabrika stajını, 6. yarıyılın sonunda büro stajını tamamlar. Stajlar, özel durumlar dışında, final sınavlarının bitimini takiben </a:t>
            </a:r>
            <a:r>
              <a:rPr lang="tr-TR" sz="1600" b="1" u="sng" dirty="0">
                <a:solidFill>
                  <a:schemeClr val="tx1"/>
                </a:solidFill>
              </a:rPr>
              <a:t>yaz tatillerinde yapılır.   </a:t>
            </a:r>
            <a:endParaRPr lang="tr-TR" sz="1600" dirty="0">
              <a:solidFill>
                <a:schemeClr val="tx1"/>
              </a:solidFill>
            </a:endParaRPr>
          </a:p>
          <a:p>
            <a:pPr algn="just"/>
            <a:r>
              <a:rPr lang="tr-TR" sz="1600" dirty="0">
                <a:solidFill>
                  <a:schemeClr val="tx1"/>
                </a:solidFill>
              </a:rPr>
              <a:t>Staja başlama ve bitiş tarihleri iş günlerine denk düşmelidir. Bir staj ilgili dönemin dönem sonu sınavlarının bitiminden sonra başlamalı, izleyen akademik dönemin başlangıç tarihinden önce bitirilmelidir</a:t>
            </a:r>
            <a:r>
              <a:rPr lang="tr-TR" sz="1600" dirty="0" smtClean="0">
                <a:solidFill>
                  <a:schemeClr val="tx1"/>
                </a:solidFill>
              </a:rPr>
              <a:t>.</a:t>
            </a:r>
            <a:endParaRPr lang="tr-TR" sz="1600" dirty="0">
              <a:solidFill>
                <a:schemeClr val="tx1"/>
              </a:solidFill>
            </a:endParaRPr>
          </a:p>
          <a:p>
            <a:pPr algn="just"/>
            <a:r>
              <a:rPr lang="tr-TR" sz="1600" dirty="0">
                <a:solidFill>
                  <a:schemeClr val="tx1"/>
                </a:solidFill>
              </a:rPr>
              <a:t>İşyerinde cumartesi günleri de çalışıldığı belgelendiği takdirde staj gün sayısı altı gün kabul edilir. Pazar günleri ve resmî tatil günleri staj iş gününden sayılmaz.</a:t>
            </a:r>
          </a:p>
          <a:p>
            <a:pPr algn="just"/>
            <a:r>
              <a:rPr lang="tr-TR" sz="1600" dirty="0">
                <a:solidFill>
                  <a:schemeClr val="tx1"/>
                </a:solidFill>
              </a:rPr>
              <a:t>Staja fiilen ve kesintisiz devam zorunluluğu vardır. Mazeretli veya mazeretsiz devam edilmeyen staj günlerinin ve saatlerinin sayısı staj süresine eklenir.</a:t>
            </a:r>
          </a:p>
          <a:p>
            <a:pPr algn="just"/>
            <a:r>
              <a:rPr lang="tr-TR" sz="1600" dirty="0">
                <a:solidFill>
                  <a:schemeClr val="tx1"/>
                </a:solidFill>
              </a:rPr>
              <a:t>Bütünleme sınavları sırasında staj yapılabilir. Ancak, bu dönemde staj yapan öğrenci bütünleme sınavına veya sınavlarına girmişse, söz konusu günler staj süresinden sayılmaz. Öğrenci, sınava girilen günleri telafi etmek zorundadır.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5"/>
            <a:ext cx="4309494" cy="732614"/>
          </a:xfrm>
        </p:spPr>
        <p:txBody>
          <a:bodyPr>
            <a:normAutofit/>
          </a:bodyPr>
          <a:lstStyle/>
          <a:p>
            <a:r>
              <a:rPr lang="tr-TR" sz="2400" dirty="0">
                <a:solidFill>
                  <a:schemeClr val="accent1">
                    <a:lumMod val="75000"/>
                  </a:schemeClr>
                </a:solidFill>
              </a:rPr>
              <a:t>STAJ YERİ</a:t>
            </a:r>
          </a:p>
        </p:txBody>
      </p:sp>
      <p:sp>
        <p:nvSpPr>
          <p:cNvPr id="3" name="2 İçerik Yer Tutucusu"/>
          <p:cNvSpPr>
            <a:spLocks noGrp="1"/>
          </p:cNvSpPr>
          <p:nvPr>
            <p:ph idx="1"/>
          </p:nvPr>
        </p:nvSpPr>
        <p:spPr>
          <a:xfrm>
            <a:off x="428596" y="1010368"/>
            <a:ext cx="8258204" cy="5010920"/>
          </a:xfrm>
        </p:spPr>
        <p:txBody>
          <a:bodyPr>
            <a:normAutofit/>
          </a:bodyPr>
          <a:lstStyle/>
          <a:p>
            <a:pPr algn="just"/>
            <a:r>
              <a:rPr lang="tr-TR" sz="1600" dirty="0">
                <a:solidFill>
                  <a:schemeClr val="tx1"/>
                </a:solidFill>
              </a:rPr>
              <a:t>Stajlar, staj komisyonunun uygunluğunu kabul ettiği alan ile ilgili yurt içi veya yurt dışındaki kurum ve kuruluşlarda yapılır.</a:t>
            </a:r>
          </a:p>
          <a:p>
            <a:pPr algn="just"/>
            <a:r>
              <a:rPr lang="tr-TR" sz="1600" dirty="0">
                <a:solidFill>
                  <a:schemeClr val="tx1"/>
                </a:solidFill>
              </a:rPr>
              <a:t>Staj yapılacak kurumda, konusunda uzman ve deneyimli en az bir staj yeri </a:t>
            </a:r>
            <a:r>
              <a:rPr lang="tr-TR" sz="1600" dirty="0" smtClean="0">
                <a:solidFill>
                  <a:schemeClr val="tx1"/>
                </a:solidFill>
              </a:rPr>
              <a:t>sorumlusu </a:t>
            </a:r>
            <a:r>
              <a:rPr lang="tr-TR" sz="1600" dirty="0">
                <a:solidFill>
                  <a:schemeClr val="tx1"/>
                </a:solidFill>
              </a:rPr>
              <a:t>bulunmalıdır. </a:t>
            </a:r>
            <a:endParaRPr lang="tr-TR" sz="1600" dirty="0" smtClean="0">
              <a:solidFill>
                <a:schemeClr val="tx1"/>
              </a:solidFill>
            </a:endParaRPr>
          </a:p>
          <a:p>
            <a:pPr lvl="1" algn="just"/>
            <a:r>
              <a:rPr lang="tr-TR" sz="1400" dirty="0" smtClean="0">
                <a:solidFill>
                  <a:schemeClr val="tx1"/>
                </a:solidFill>
              </a:rPr>
              <a:t>Fabrika </a:t>
            </a:r>
            <a:r>
              <a:rPr lang="tr-TR" sz="1400" dirty="0">
                <a:solidFill>
                  <a:schemeClr val="tx1"/>
                </a:solidFill>
              </a:rPr>
              <a:t>stajını yöneten eğitici personel, </a:t>
            </a:r>
            <a:r>
              <a:rPr lang="tr-TR" sz="1400" dirty="0" smtClean="0">
                <a:solidFill>
                  <a:schemeClr val="tx1"/>
                </a:solidFill>
              </a:rPr>
              <a:t>endüstriyel </a:t>
            </a:r>
            <a:r>
              <a:rPr lang="tr-TR" sz="1400" dirty="0">
                <a:solidFill>
                  <a:schemeClr val="tx1"/>
                </a:solidFill>
              </a:rPr>
              <a:t>tasarımcı veya ilgili bölümden sorumlu mühendis olmalıdır. </a:t>
            </a:r>
            <a:endParaRPr lang="tr-TR" sz="1400" dirty="0" smtClean="0">
              <a:solidFill>
                <a:schemeClr val="tx1"/>
              </a:solidFill>
            </a:endParaRPr>
          </a:p>
          <a:p>
            <a:pPr lvl="1" algn="just"/>
            <a:r>
              <a:rPr lang="tr-TR" sz="1400" dirty="0" smtClean="0">
                <a:solidFill>
                  <a:schemeClr val="tx1"/>
                </a:solidFill>
              </a:rPr>
              <a:t>Büro </a:t>
            </a:r>
            <a:r>
              <a:rPr lang="tr-TR" sz="1400" dirty="0">
                <a:solidFill>
                  <a:schemeClr val="tx1"/>
                </a:solidFill>
              </a:rPr>
              <a:t>stajını yöneten eğitici personel, </a:t>
            </a:r>
            <a:r>
              <a:rPr lang="tr-TR" sz="1400" dirty="0" smtClean="0">
                <a:solidFill>
                  <a:schemeClr val="tx1"/>
                </a:solidFill>
              </a:rPr>
              <a:t>mesleki </a:t>
            </a:r>
            <a:r>
              <a:rPr lang="tr-TR" sz="1400" dirty="0">
                <a:solidFill>
                  <a:schemeClr val="tx1"/>
                </a:solidFill>
              </a:rPr>
              <a:t>deneyimi olan bir endüstriyel tasarımcı </a:t>
            </a:r>
            <a:r>
              <a:rPr lang="tr-TR" sz="1400" dirty="0" smtClean="0">
                <a:solidFill>
                  <a:schemeClr val="tx1"/>
                </a:solidFill>
              </a:rPr>
              <a:t>olmalıdır.</a:t>
            </a:r>
            <a:endParaRPr lang="tr-TR" sz="1400" dirty="0">
              <a:solidFill>
                <a:schemeClr val="tx1"/>
              </a:solidFill>
            </a:endParaRPr>
          </a:p>
          <a:p>
            <a:pPr algn="just"/>
            <a:r>
              <a:rPr lang="tr-TR" sz="1600" dirty="0">
                <a:solidFill>
                  <a:schemeClr val="tx1"/>
                </a:solidFill>
              </a:rPr>
              <a:t>ENT 290 stajının fabrika veya üretici firmada, ENT 390 stajının da tasarım bürosunda tamamlanması gerekmektedir. </a:t>
            </a:r>
            <a:r>
              <a:rPr lang="tr-TR" sz="1600" b="1" u="sng" dirty="0">
                <a:solidFill>
                  <a:schemeClr val="tx1"/>
                </a:solidFill>
              </a:rPr>
              <a:t>Her staj dönemi, farklı bir işletmede tamamlanmak zorundadır.</a:t>
            </a:r>
          </a:p>
          <a:p>
            <a:pPr algn="just"/>
            <a:r>
              <a:rPr lang="tr-TR" sz="1600" dirty="0">
                <a:solidFill>
                  <a:schemeClr val="tx1"/>
                </a:solidFill>
              </a:rPr>
              <a:t>Öğrenciler, staj yapacakları kuruluşları kendileri belirleyecektir. Staj yapılacak yerin staj komisyonu tarafından uygun görülerek kabul edilmesi gereklidir. Staj yeri kabul edilmeyen öğrenciler, 15 gün içinde yeni bir staj yeri bulmak ve staj komisyonuna bildirmek zorundadır. </a:t>
            </a:r>
            <a:r>
              <a:rPr lang="tr-TR" sz="1600" dirty="0" smtClean="0">
                <a:solidFill>
                  <a:schemeClr val="tx1"/>
                </a:solidFill>
              </a:rPr>
              <a:t> </a:t>
            </a:r>
            <a:endParaRPr lang="tr-TR" sz="16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5"/>
            <a:ext cx="4309494" cy="732614"/>
          </a:xfrm>
        </p:spPr>
        <p:txBody>
          <a:bodyPr>
            <a:normAutofit/>
          </a:bodyPr>
          <a:lstStyle/>
          <a:p>
            <a:r>
              <a:rPr lang="tr-TR" sz="2400" dirty="0">
                <a:solidFill>
                  <a:schemeClr val="accent1">
                    <a:lumMod val="75000"/>
                  </a:schemeClr>
                </a:solidFill>
              </a:rPr>
              <a:t>STAJ AŞAMALARI</a:t>
            </a:r>
          </a:p>
        </p:txBody>
      </p:sp>
      <p:sp>
        <p:nvSpPr>
          <p:cNvPr id="3" name="2 İçerik Yer Tutucusu"/>
          <p:cNvSpPr>
            <a:spLocks noGrp="1"/>
          </p:cNvSpPr>
          <p:nvPr>
            <p:ph idx="1"/>
          </p:nvPr>
        </p:nvSpPr>
        <p:spPr>
          <a:xfrm>
            <a:off x="428596" y="1124744"/>
            <a:ext cx="8258204" cy="3143272"/>
          </a:xfrm>
        </p:spPr>
        <p:txBody>
          <a:bodyPr>
            <a:noAutofit/>
          </a:bodyPr>
          <a:lstStyle/>
          <a:p>
            <a:pPr algn="just"/>
            <a:r>
              <a:rPr lang="tr-TR" sz="1600" dirty="0">
                <a:solidFill>
                  <a:schemeClr val="tx1"/>
                </a:solidFill>
              </a:rPr>
              <a:t>Staja başlayacak her öğrenci bir “Staj Rehberi” edinir. Bu rehber içerisinde staj ile ilgili bilgiler ve gerekli formlar bulunur. Öğrenci, programa göre yürüttüğü çalışmalarını staj süresince günü gününe not eder ve staj raporunu hazırlarken bu rehberden yararlanır. </a:t>
            </a:r>
          </a:p>
          <a:p>
            <a:pPr algn="just"/>
            <a:r>
              <a:rPr lang="tr-TR" sz="1600" dirty="0">
                <a:solidFill>
                  <a:schemeClr val="tx1"/>
                </a:solidFill>
              </a:rPr>
              <a:t>Öğrencilerin stajlarının geçerli olabilmesi için aşağıdaki aşamaları takip etmeleri gerekmektedir: </a:t>
            </a:r>
          </a:p>
          <a:p>
            <a:pPr algn="just"/>
            <a:r>
              <a:rPr lang="tr-TR" sz="1600" dirty="0">
                <a:solidFill>
                  <a:schemeClr val="tx1"/>
                </a:solidFill>
              </a:rPr>
              <a:t>Staj başvuruları, staj yapmak istediği kurumdan onaylı “Staj Ön Başvuru Formu” </a:t>
            </a:r>
            <a:r>
              <a:rPr lang="tr-TR" sz="1600" b="1" dirty="0">
                <a:solidFill>
                  <a:schemeClr val="tx1"/>
                </a:solidFill>
              </a:rPr>
              <a:t>(Ek 4) </a:t>
            </a:r>
            <a:r>
              <a:rPr lang="tr-TR" sz="1600" dirty="0">
                <a:solidFill>
                  <a:schemeClr val="tx1"/>
                </a:solidFill>
              </a:rPr>
              <a:t>ile akademik takvim esas alınarak, </a:t>
            </a:r>
            <a:r>
              <a:rPr lang="tr-TR" sz="1600" b="1" u="sng" dirty="0" smtClean="0">
                <a:solidFill>
                  <a:schemeClr val="tx1"/>
                </a:solidFill>
              </a:rPr>
              <a:t>Mayıs ayı sonuna </a:t>
            </a:r>
            <a:r>
              <a:rPr lang="tr-TR" sz="1600" b="1" u="sng" dirty="0">
                <a:solidFill>
                  <a:schemeClr val="tx1"/>
                </a:solidFill>
              </a:rPr>
              <a:t>kadar</a:t>
            </a:r>
            <a:r>
              <a:rPr lang="tr-TR" sz="1600" dirty="0">
                <a:solidFill>
                  <a:schemeClr val="tx1"/>
                </a:solidFill>
              </a:rPr>
              <a:t>, Endüstriyel Tasarım Bölüm Başkanlığı Staj </a:t>
            </a:r>
            <a:r>
              <a:rPr lang="tr-TR" sz="1600" dirty="0" smtClean="0">
                <a:solidFill>
                  <a:schemeClr val="tx1"/>
                </a:solidFill>
              </a:rPr>
              <a:t>komisyonuna </a:t>
            </a:r>
            <a:r>
              <a:rPr lang="tr-TR" sz="1600" dirty="0">
                <a:solidFill>
                  <a:schemeClr val="tx1"/>
                </a:solidFill>
              </a:rPr>
              <a:t>yapılır. </a:t>
            </a:r>
          </a:p>
          <a:p>
            <a:pPr marL="0" indent="0" algn="just">
              <a:buNone/>
            </a:pPr>
            <a:r>
              <a:rPr lang="tr-TR" sz="1600" dirty="0">
                <a:solidFill>
                  <a:schemeClr val="tx1"/>
                </a:solidFill>
              </a:rPr>
              <a:t>     </a:t>
            </a:r>
            <a:r>
              <a:rPr lang="tr-TR" sz="1600" b="1" u="sng" dirty="0">
                <a:solidFill>
                  <a:schemeClr val="tx1"/>
                </a:solidFill>
              </a:rPr>
              <a:t>Bu tarihten sonra yapılan başvurular kabul edilmez.</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Resim 2" descr="metin içeren bir resim&#10;&#10;Açıklama otomatik olarak oluşturuldu">
            <a:extLst>
              <a:ext uri="{FF2B5EF4-FFF2-40B4-BE49-F238E27FC236}">
                <a16:creationId xmlns:a16="http://schemas.microsoft.com/office/drawing/2014/main" id="{AB8EEC1E-85EE-4105-B9F5-69CD870723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1260" y="0"/>
            <a:ext cx="4861480" cy="6858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5"/>
            <a:ext cx="4309494" cy="732614"/>
          </a:xfrm>
        </p:spPr>
        <p:txBody>
          <a:bodyPr>
            <a:normAutofit/>
          </a:bodyPr>
          <a:lstStyle/>
          <a:p>
            <a:r>
              <a:rPr lang="tr-TR" sz="2400" dirty="0">
                <a:solidFill>
                  <a:schemeClr val="accent1">
                    <a:lumMod val="75000"/>
                  </a:schemeClr>
                </a:solidFill>
              </a:rPr>
              <a:t>STAJ AŞAMALARI</a:t>
            </a:r>
          </a:p>
        </p:txBody>
      </p:sp>
      <p:sp>
        <p:nvSpPr>
          <p:cNvPr id="3" name="2 İçerik Yer Tutucusu"/>
          <p:cNvSpPr>
            <a:spLocks noGrp="1"/>
          </p:cNvSpPr>
          <p:nvPr>
            <p:ph idx="1"/>
          </p:nvPr>
        </p:nvSpPr>
        <p:spPr>
          <a:xfrm>
            <a:off x="428596" y="667452"/>
            <a:ext cx="8258204" cy="5857892"/>
          </a:xfrm>
        </p:spPr>
        <p:txBody>
          <a:bodyPr>
            <a:normAutofit/>
          </a:bodyPr>
          <a:lstStyle/>
          <a:p>
            <a:pPr algn="just"/>
            <a:r>
              <a:rPr lang="tr-TR" sz="1600" dirty="0">
                <a:solidFill>
                  <a:schemeClr val="tx1"/>
                </a:solidFill>
              </a:rPr>
              <a:t>Öğrencinin staj başvurusu, </a:t>
            </a:r>
            <a:r>
              <a:rPr lang="tr-TR" sz="1600" dirty="0" smtClean="0">
                <a:solidFill>
                  <a:schemeClr val="tx1"/>
                </a:solidFill>
              </a:rPr>
              <a:t>staj komisyonu </a:t>
            </a:r>
            <a:r>
              <a:rPr lang="tr-TR" sz="1600" dirty="0">
                <a:solidFill>
                  <a:schemeClr val="tx1"/>
                </a:solidFill>
              </a:rPr>
              <a:t>tarafından değerlendirilerek kabul edilir ya da reddedilir. Staj yeri reddedilen öğrenciler </a:t>
            </a:r>
            <a:r>
              <a:rPr lang="tr-TR" sz="1600" dirty="0" smtClean="0">
                <a:solidFill>
                  <a:schemeClr val="tx1"/>
                </a:solidFill>
              </a:rPr>
              <a:t>yeniden </a:t>
            </a:r>
            <a:r>
              <a:rPr lang="tr-TR" sz="1600" dirty="0">
                <a:solidFill>
                  <a:schemeClr val="tx1"/>
                </a:solidFill>
              </a:rPr>
              <a:t>bir başvuru yapmalıdır</a:t>
            </a:r>
            <a:r>
              <a:rPr lang="tr-TR" sz="1600" dirty="0" smtClean="0">
                <a:solidFill>
                  <a:schemeClr val="tx1"/>
                </a:solidFill>
              </a:rPr>
              <a:t>. </a:t>
            </a:r>
            <a:endParaRPr lang="tr-TR" sz="1600" dirty="0">
              <a:solidFill>
                <a:schemeClr val="tx1"/>
              </a:solidFill>
            </a:endParaRPr>
          </a:p>
          <a:p>
            <a:pPr algn="just"/>
            <a:r>
              <a:rPr lang="tr-TR" sz="1600" dirty="0" smtClean="0">
                <a:solidFill>
                  <a:schemeClr val="tx1"/>
                </a:solidFill>
              </a:rPr>
              <a:t>Staj komisyonu tarafından staj </a:t>
            </a:r>
            <a:r>
              <a:rPr lang="tr-TR" sz="1600" dirty="0">
                <a:solidFill>
                  <a:schemeClr val="tx1"/>
                </a:solidFill>
              </a:rPr>
              <a:t>yeri onaylanmadan yapılan staj geçerli değildir. Staja başlayan bir öğrenci, staj komisyonunun </a:t>
            </a:r>
            <a:r>
              <a:rPr lang="tr-TR" sz="1600" dirty="0" smtClean="0">
                <a:solidFill>
                  <a:schemeClr val="tx1"/>
                </a:solidFill>
              </a:rPr>
              <a:t>bilgisi ve izni </a:t>
            </a:r>
            <a:r>
              <a:rPr lang="tr-TR" sz="1600" dirty="0">
                <a:solidFill>
                  <a:schemeClr val="tx1"/>
                </a:solidFill>
              </a:rPr>
              <a:t>olmadan staj yerini ve tarihini değiştiremez</a:t>
            </a:r>
            <a:r>
              <a:rPr lang="tr-TR" sz="1600" dirty="0" smtClean="0">
                <a:solidFill>
                  <a:schemeClr val="tx1"/>
                </a:solidFill>
              </a:rPr>
              <a:t>.</a:t>
            </a:r>
            <a:endParaRPr lang="tr-TR" sz="1600" dirty="0">
              <a:solidFill>
                <a:schemeClr val="tx1"/>
              </a:solidFill>
            </a:endParaRPr>
          </a:p>
          <a:p>
            <a:pPr algn="just"/>
            <a:r>
              <a:rPr lang="tr-TR" sz="1600" dirty="0">
                <a:solidFill>
                  <a:schemeClr val="tx1"/>
                </a:solidFill>
              </a:rPr>
              <a:t>Staj başvurusu kabul edilen öğrenci, staj yapacağı kurumun yetkilisi ve Staj Komisyonu tarafından onaylanmış </a:t>
            </a:r>
            <a:r>
              <a:rPr lang="tr-TR" sz="1600" b="1" dirty="0">
                <a:solidFill>
                  <a:schemeClr val="tx1"/>
                </a:solidFill>
              </a:rPr>
              <a:t>“Ek-1: Staj Başvuru ve Kabul </a:t>
            </a:r>
            <a:r>
              <a:rPr lang="tr-TR" sz="1600" b="1" dirty="0" err="1">
                <a:solidFill>
                  <a:schemeClr val="tx1"/>
                </a:solidFill>
              </a:rPr>
              <a:t>Formu’nu</a:t>
            </a:r>
            <a:r>
              <a:rPr lang="tr-TR" sz="1600" b="1" dirty="0">
                <a:solidFill>
                  <a:schemeClr val="tx1"/>
                </a:solidFill>
              </a:rPr>
              <a:t> </a:t>
            </a:r>
            <a:r>
              <a:rPr lang="tr-TR" sz="1600" dirty="0">
                <a:solidFill>
                  <a:schemeClr val="tx1"/>
                </a:solidFill>
              </a:rPr>
              <a:t>ve 3308 sayılı Mesleki Eğitim Kanunu uyarınca </a:t>
            </a:r>
            <a:r>
              <a:rPr lang="tr-TR" sz="1600" b="1" dirty="0">
                <a:solidFill>
                  <a:schemeClr val="tx1"/>
                </a:solidFill>
              </a:rPr>
              <a:t>“Ek 2: Staj Ücretlerine İlişkin İşsizlik Fonu Katkısı Bilgi </a:t>
            </a:r>
            <a:r>
              <a:rPr lang="tr-TR" sz="1600" b="1" dirty="0" err="1">
                <a:solidFill>
                  <a:schemeClr val="tx1"/>
                </a:solidFill>
              </a:rPr>
              <a:t>Formu’nu</a:t>
            </a:r>
            <a:r>
              <a:rPr lang="tr-TR" sz="1600" dirty="0">
                <a:solidFill>
                  <a:schemeClr val="tx1"/>
                </a:solidFill>
              </a:rPr>
              <a:t> </a:t>
            </a:r>
            <a:r>
              <a:rPr lang="tr-TR" sz="1600" u="sng" dirty="0">
                <a:solidFill>
                  <a:schemeClr val="tx1"/>
                </a:solidFill>
              </a:rPr>
              <a:t>üç kopya olarak hazırlar </a:t>
            </a:r>
            <a:r>
              <a:rPr lang="tr-TR" sz="1600" dirty="0">
                <a:solidFill>
                  <a:schemeClr val="tx1"/>
                </a:solidFill>
              </a:rPr>
              <a:t>ve akademik takvime göre </a:t>
            </a:r>
            <a:r>
              <a:rPr lang="tr-TR" sz="1600" b="1" u="sng" dirty="0" smtClean="0">
                <a:solidFill>
                  <a:schemeClr val="tx1"/>
                </a:solidFill>
              </a:rPr>
              <a:t>Mayıs ayının </a:t>
            </a:r>
            <a:r>
              <a:rPr lang="tr-TR" sz="1600" b="1" u="sng" dirty="0">
                <a:solidFill>
                  <a:schemeClr val="tx1"/>
                </a:solidFill>
              </a:rPr>
              <a:t>sonuna kadar </a:t>
            </a:r>
            <a:r>
              <a:rPr lang="tr-TR" sz="1600" b="1" u="sng" dirty="0" smtClean="0">
                <a:solidFill>
                  <a:schemeClr val="tx1"/>
                </a:solidFill>
              </a:rPr>
              <a:t>staj komisyonuna onaylatır. </a:t>
            </a:r>
            <a:r>
              <a:rPr lang="tr-TR" sz="1600" u="sng" dirty="0" smtClean="0">
                <a:solidFill>
                  <a:schemeClr val="tx1"/>
                </a:solidFill>
              </a:rPr>
              <a:t>Onaylanan belgelerin </a:t>
            </a:r>
            <a:r>
              <a:rPr lang="tr-TR" sz="1600" u="sng" dirty="0" smtClean="0">
                <a:solidFill>
                  <a:schemeClr val="tx1"/>
                </a:solidFill>
              </a:rPr>
              <a:t>1 </a:t>
            </a:r>
            <a:r>
              <a:rPr lang="tr-TR" sz="1600" u="sng" dirty="0">
                <a:solidFill>
                  <a:schemeClr val="tx1"/>
                </a:solidFill>
              </a:rPr>
              <a:t>(bir) kopyasını ilgili Staj komisyonuna, 1 (bir) kopyasını Mimarlık Fakültesi Öğrenci İşleri’ne, 1 (bir) kopyasını da staj yapılacak kuruluşa teslim eder.</a:t>
            </a:r>
          </a:p>
          <a:p>
            <a:pPr algn="just"/>
            <a:endParaRPr lang="tr-TR" sz="1600" b="1" u="sng" dirty="0">
              <a:solidFill>
                <a:schemeClr val="tx1"/>
              </a:solidFill>
            </a:endParaRPr>
          </a:p>
          <a:p>
            <a:pPr algn="just"/>
            <a:endParaRPr lang="tr-TR" sz="1600" b="1" u="sng" dirty="0">
              <a:solidFill>
                <a:schemeClr val="tx1"/>
              </a:solidFill>
            </a:endParaRPr>
          </a:p>
          <a:p>
            <a:pPr algn="just">
              <a:buNone/>
            </a:pPr>
            <a:endParaRPr lang="tr-TR" sz="1600" b="1" u="sng"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Resim 2" descr="tablo içeren bir resim&#10;&#10;Açıklama otomatik olarak oluşturuldu">
            <a:extLst>
              <a:ext uri="{FF2B5EF4-FFF2-40B4-BE49-F238E27FC236}">
                <a16:creationId xmlns:a16="http://schemas.microsoft.com/office/drawing/2014/main" id="{AD5E7D0D-617F-42AB-B03A-A952625F2F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1260" y="0"/>
            <a:ext cx="4861480" cy="68580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668B57A1-19D0-43E3-8916-AD6E499807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1260" y="0"/>
            <a:ext cx="4861480" cy="6858000"/>
          </a:xfrm>
          <a:prstGeom prst="rect">
            <a:avLst/>
          </a:prstGeom>
        </p:spPr>
      </p:pic>
    </p:spTree>
    <p:extLst>
      <p:ext uri="{BB962C8B-B14F-4D97-AF65-F5344CB8AC3E}">
        <p14:creationId xmlns:p14="http://schemas.microsoft.com/office/powerpoint/2010/main" val="2469418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5"/>
            <a:ext cx="4309494" cy="732614"/>
          </a:xfrm>
        </p:spPr>
        <p:txBody>
          <a:bodyPr>
            <a:normAutofit/>
          </a:bodyPr>
          <a:lstStyle/>
          <a:p>
            <a:r>
              <a:rPr lang="tr-TR" sz="2400" dirty="0">
                <a:solidFill>
                  <a:schemeClr val="accent1">
                    <a:lumMod val="75000"/>
                  </a:schemeClr>
                </a:solidFill>
              </a:rPr>
              <a:t>STAJ AŞAMALARI</a:t>
            </a:r>
          </a:p>
        </p:txBody>
      </p:sp>
      <p:sp>
        <p:nvSpPr>
          <p:cNvPr id="3" name="2 İçerik Yer Tutucusu"/>
          <p:cNvSpPr>
            <a:spLocks noGrp="1"/>
          </p:cNvSpPr>
          <p:nvPr>
            <p:ph idx="1"/>
          </p:nvPr>
        </p:nvSpPr>
        <p:spPr>
          <a:xfrm>
            <a:off x="428596" y="579484"/>
            <a:ext cx="8258204" cy="4793732"/>
          </a:xfrm>
        </p:spPr>
        <p:txBody>
          <a:bodyPr>
            <a:normAutofit/>
          </a:bodyPr>
          <a:lstStyle/>
          <a:p>
            <a:pPr algn="just"/>
            <a:r>
              <a:rPr lang="tr-TR" sz="1600" dirty="0">
                <a:solidFill>
                  <a:schemeClr val="tx1"/>
                </a:solidFill>
              </a:rPr>
              <a:t>“EK-1: Staj/ İşyeri Eğitimi Başvuru ve Kabul </a:t>
            </a:r>
            <a:r>
              <a:rPr lang="tr-TR" sz="1600" dirty="0" err="1">
                <a:solidFill>
                  <a:schemeClr val="tx1"/>
                </a:solidFill>
              </a:rPr>
              <a:t>Formu’nun</a:t>
            </a:r>
            <a:r>
              <a:rPr lang="tr-TR" sz="1600" dirty="0">
                <a:solidFill>
                  <a:schemeClr val="tx1"/>
                </a:solidFill>
              </a:rPr>
              <a:t> teslimi sırasında SGK "İşe Giriş Bildirgesi" Fakülte Öğrenci İşleri tarafından doldurulur. </a:t>
            </a:r>
            <a:r>
              <a:rPr lang="tr-TR" sz="1600" b="1" dirty="0">
                <a:solidFill>
                  <a:schemeClr val="tx1"/>
                </a:solidFill>
              </a:rPr>
              <a:t>SGK giriş işlemlerinin staj başlangıç tarihinden en erken 1 ay en geç 2 iş günü öncesinde yapılması zorunludur. </a:t>
            </a:r>
            <a:r>
              <a:rPr lang="tr-TR" sz="1600" dirty="0">
                <a:solidFill>
                  <a:schemeClr val="tx1"/>
                </a:solidFill>
              </a:rPr>
              <a:t>Öğrenci, SGK işlemleri öncesinde “SGK sağlık yardımı </a:t>
            </a:r>
            <a:r>
              <a:rPr lang="tr-TR" sz="1600" dirty="0" err="1">
                <a:solidFill>
                  <a:schemeClr val="tx1"/>
                </a:solidFill>
              </a:rPr>
              <a:t>müstehaklık</a:t>
            </a:r>
            <a:r>
              <a:rPr lang="tr-TR" sz="1600" dirty="0">
                <a:solidFill>
                  <a:schemeClr val="tx1"/>
                </a:solidFill>
              </a:rPr>
              <a:t> belgesini” Fakülte Öğrenci İşlerine getirmekle yükümlüdür</a:t>
            </a:r>
            <a:r>
              <a:rPr lang="tr-TR" sz="1600" dirty="0" smtClean="0">
                <a:solidFill>
                  <a:schemeClr val="tx1"/>
                </a:solidFill>
              </a:rPr>
              <a:t>.</a:t>
            </a:r>
          </a:p>
          <a:p>
            <a:pPr algn="just"/>
            <a:r>
              <a:rPr lang="tr-TR" sz="1600" dirty="0" err="1" smtClean="0">
                <a:solidFill>
                  <a:schemeClr val="tx1"/>
                </a:solidFill>
              </a:rPr>
              <a:t>Müstehaklık</a:t>
            </a:r>
            <a:r>
              <a:rPr lang="tr-TR" sz="1600" dirty="0" smtClean="0">
                <a:solidFill>
                  <a:schemeClr val="tx1"/>
                </a:solidFill>
              </a:rPr>
              <a:t> belgesi E-Devlet’ten alınabilir.</a:t>
            </a:r>
            <a:endParaRPr lang="tr-TR" sz="1600" dirty="0">
              <a:solidFill>
                <a:schemeClr val="tx1"/>
              </a:solidFill>
            </a:endParaRPr>
          </a:p>
          <a:p>
            <a:pPr algn="just"/>
            <a:r>
              <a:rPr lang="tr-TR" sz="1600" dirty="0">
                <a:solidFill>
                  <a:schemeClr val="tx1"/>
                </a:solidFill>
              </a:rPr>
              <a:t>Her öğrenci stajına başlamadan önce sigorta işlemlerini tamamlamakla yükümlüdür.</a:t>
            </a:r>
          </a:p>
          <a:p>
            <a:pPr algn="just"/>
            <a:endParaRPr lang="tr-TR" sz="1600" b="1" u="sng" dirty="0">
              <a:solidFill>
                <a:schemeClr val="tx1"/>
              </a:solidFill>
            </a:endParaRPr>
          </a:p>
          <a:p>
            <a:pPr algn="just">
              <a:buNone/>
            </a:pPr>
            <a:endParaRPr lang="tr-TR" sz="1600" b="1" u="sng" dirty="0">
              <a:solidFill>
                <a:schemeClr val="tx1"/>
              </a:solidFill>
            </a:endParaRPr>
          </a:p>
        </p:txBody>
      </p:sp>
    </p:spTree>
  </p:cSld>
  <p:clrMapOvr>
    <a:masterClrMapping/>
  </p:clrMapOvr>
</p:sld>
</file>

<file path=ppt/theme/theme1.xml><?xml version="1.0" encoding="utf-8"?>
<a:theme xmlns:a="http://schemas.openxmlformats.org/drawingml/2006/main" name="Dilim">
  <a:themeElements>
    <a:clrScheme name="Mavi">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TM02900771[[fn=Dilim]]</Template>
  <TotalTime>633</TotalTime>
  <Words>1510</Words>
  <Application>Microsoft Office PowerPoint</Application>
  <PresentationFormat>Ekran Gösterisi (4:3)</PresentationFormat>
  <Paragraphs>84</Paragraphs>
  <Slides>18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18</vt:i4>
      </vt:variant>
    </vt:vector>
  </HeadingPairs>
  <TitlesOfParts>
    <vt:vector size="23" baseType="lpstr">
      <vt:lpstr>Century Gothic</vt:lpstr>
      <vt:lpstr>Futura Md</vt:lpstr>
      <vt:lpstr>Wingdings</vt:lpstr>
      <vt:lpstr>Wingdings 3</vt:lpstr>
      <vt:lpstr>Dilim</vt:lpstr>
      <vt:lpstr>YAZ STAJI  BAŞVURU ve DEĞERLENDİRME AŞAMALARI</vt:lpstr>
      <vt:lpstr>STAJ SÜRELERİ</vt:lpstr>
      <vt:lpstr>STAJ YERİ</vt:lpstr>
      <vt:lpstr>STAJ AŞAMALARI</vt:lpstr>
      <vt:lpstr>PowerPoint Sunusu</vt:lpstr>
      <vt:lpstr>STAJ AŞAMALARI</vt:lpstr>
      <vt:lpstr>PowerPoint Sunusu</vt:lpstr>
      <vt:lpstr>PowerPoint Sunusu</vt:lpstr>
      <vt:lpstr>STAJ AŞAMALARI</vt:lpstr>
      <vt:lpstr>STAJ AŞAMALARI</vt:lpstr>
      <vt:lpstr>PowerPoint Sunusu</vt:lpstr>
      <vt:lpstr>STAJ AŞAMALARI</vt:lpstr>
      <vt:lpstr>STAJ SONRASI ve DEĞERLENDİRMESİ</vt:lpstr>
      <vt:lpstr>PowerPoint Sunusu</vt:lpstr>
      <vt:lpstr>STAJ DOSYASI</vt:lpstr>
      <vt:lpstr>PowerPoint Sunusu</vt:lpstr>
      <vt:lpstr> ENDÜSTRİYEL TASARIM BÖLÜMÜ STAJ KOMİSYONU:  Dr. Öğr. Üyesi murat önder arş. Gör. Saygın yücekule </vt:lpstr>
      <vt:lpstr>Detaylı Bilgi ve İlgili Formlar için;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user</dc:creator>
  <cp:lastModifiedBy>muratonder</cp:lastModifiedBy>
  <cp:revision>57</cp:revision>
  <dcterms:created xsi:type="dcterms:W3CDTF">2014-03-09T13:43:14Z</dcterms:created>
  <dcterms:modified xsi:type="dcterms:W3CDTF">2022-01-12T10:54:59Z</dcterms:modified>
</cp:coreProperties>
</file>